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5.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7.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8.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9.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2.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3.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14.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15.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16.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notesSlides/notesSlide21.xml" ContentType="application/vnd.openxmlformats-officedocument.presentationml.notesSlide+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8" r:id="rId1"/>
  </p:sldMasterIdLst>
  <p:notesMasterIdLst>
    <p:notesMasterId r:id="rId170"/>
  </p:notesMasterIdLst>
  <p:handoutMasterIdLst>
    <p:handoutMasterId r:id="rId171"/>
  </p:handoutMasterIdLst>
  <p:sldIdLst>
    <p:sldId id="256" r:id="rId2"/>
    <p:sldId id="260" r:id="rId3"/>
    <p:sldId id="257" r:id="rId4"/>
    <p:sldId id="258" r:id="rId5"/>
    <p:sldId id="259" r:id="rId6"/>
    <p:sldId id="261" r:id="rId7"/>
    <p:sldId id="262" r:id="rId8"/>
    <p:sldId id="263" r:id="rId9"/>
    <p:sldId id="264" r:id="rId10"/>
    <p:sldId id="265" r:id="rId11"/>
    <p:sldId id="266" r:id="rId12"/>
    <p:sldId id="267" r:id="rId13"/>
    <p:sldId id="277" r:id="rId14"/>
    <p:sldId id="268" r:id="rId15"/>
    <p:sldId id="269" r:id="rId16"/>
    <p:sldId id="272" r:id="rId17"/>
    <p:sldId id="274" r:id="rId18"/>
    <p:sldId id="275" r:id="rId19"/>
    <p:sldId id="278" r:id="rId20"/>
    <p:sldId id="279" r:id="rId21"/>
    <p:sldId id="280" r:id="rId22"/>
    <p:sldId id="283" r:id="rId23"/>
    <p:sldId id="284" r:id="rId24"/>
    <p:sldId id="293" r:id="rId25"/>
    <p:sldId id="285" r:id="rId26"/>
    <p:sldId id="286" r:id="rId27"/>
    <p:sldId id="294" r:id="rId28"/>
    <p:sldId id="295" r:id="rId29"/>
    <p:sldId id="296" r:id="rId30"/>
    <p:sldId id="299" r:id="rId31"/>
    <p:sldId id="300" r:id="rId32"/>
    <p:sldId id="301" r:id="rId33"/>
    <p:sldId id="302" r:id="rId34"/>
    <p:sldId id="303" r:id="rId35"/>
    <p:sldId id="304" r:id="rId36"/>
    <p:sldId id="305" r:id="rId37"/>
    <p:sldId id="306" r:id="rId38"/>
    <p:sldId id="307" r:id="rId39"/>
    <p:sldId id="308" r:id="rId40"/>
    <p:sldId id="309" r:id="rId41"/>
    <p:sldId id="311" r:id="rId42"/>
    <p:sldId id="312" r:id="rId43"/>
    <p:sldId id="313" r:id="rId44"/>
    <p:sldId id="314" r:id="rId45"/>
    <p:sldId id="315" r:id="rId46"/>
    <p:sldId id="316" r:id="rId47"/>
    <p:sldId id="319" r:id="rId48"/>
    <p:sldId id="320" r:id="rId49"/>
    <p:sldId id="321" r:id="rId50"/>
    <p:sldId id="322" r:id="rId51"/>
    <p:sldId id="323" r:id="rId52"/>
    <p:sldId id="338" r:id="rId53"/>
    <p:sldId id="324" r:id="rId54"/>
    <p:sldId id="325" r:id="rId55"/>
    <p:sldId id="326" r:id="rId56"/>
    <p:sldId id="328" r:id="rId57"/>
    <p:sldId id="329" r:id="rId58"/>
    <p:sldId id="331" r:id="rId59"/>
    <p:sldId id="332" r:id="rId60"/>
    <p:sldId id="333" r:id="rId61"/>
    <p:sldId id="334" r:id="rId62"/>
    <p:sldId id="335" r:id="rId63"/>
    <p:sldId id="337" r:id="rId64"/>
    <p:sldId id="408" r:id="rId65"/>
    <p:sldId id="409" r:id="rId66"/>
    <p:sldId id="410" r:id="rId67"/>
    <p:sldId id="411" r:id="rId68"/>
    <p:sldId id="412" r:id="rId69"/>
    <p:sldId id="413" r:id="rId70"/>
    <p:sldId id="414" r:id="rId71"/>
    <p:sldId id="415" r:id="rId72"/>
    <p:sldId id="416" r:id="rId73"/>
    <p:sldId id="417" r:id="rId74"/>
    <p:sldId id="418" r:id="rId75"/>
    <p:sldId id="419" r:id="rId76"/>
    <p:sldId id="420" r:id="rId77"/>
    <p:sldId id="421" r:id="rId78"/>
    <p:sldId id="422" r:id="rId79"/>
    <p:sldId id="423" r:id="rId80"/>
    <p:sldId id="424" r:id="rId81"/>
    <p:sldId id="425" r:id="rId82"/>
    <p:sldId id="426" r:id="rId83"/>
    <p:sldId id="427" r:id="rId84"/>
    <p:sldId id="428" r:id="rId85"/>
    <p:sldId id="429" r:id="rId86"/>
    <p:sldId id="430" r:id="rId87"/>
    <p:sldId id="431" r:id="rId88"/>
    <p:sldId id="432" r:id="rId89"/>
    <p:sldId id="433" r:id="rId90"/>
    <p:sldId id="434" r:id="rId91"/>
    <p:sldId id="435" r:id="rId92"/>
    <p:sldId id="436" r:id="rId93"/>
    <p:sldId id="437" r:id="rId94"/>
    <p:sldId id="438" r:id="rId95"/>
    <p:sldId id="439" r:id="rId96"/>
    <p:sldId id="440" r:id="rId97"/>
    <p:sldId id="441" r:id="rId98"/>
    <p:sldId id="442" r:id="rId99"/>
    <p:sldId id="443" r:id="rId100"/>
    <p:sldId id="444" r:id="rId101"/>
    <p:sldId id="445" r:id="rId102"/>
    <p:sldId id="446" r:id="rId103"/>
    <p:sldId id="447" r:id="rId104"/>
    <p:sldId id="448" r:id="rId105"/>
    <p:sldId id="449" r:id="rId106"/>
    <p:sldId id="450" r:id="rId107"/>
    <p:sldId id="451" r:id="rId108"/>
    <p:sldId id="452" r:id="rId109"/>
    <p:sldId id="339" r:id="rId110"/>
    <p:sldId id="340" r:id="rId111"/>
    <p:sldId id="341" r:id="rId112"/>
    <p:sldId id="342" r:id="rId113"/>
    <p:sldId id="343" r:id="rId114"/>
    <p:sldId id="344" r:id="rId115"/>
    <p:sldId id="345" r:id="rId116"/>
    <p:sldId id="346" r:id="rId117"/>
    <p:sldId id="347" r:id="rId118"/>
    <p:sldId id="348" r:id="rId119"/>
    <p:sldId id="349" r:id="rId120"/>
    <p:sldId id="350" r:id="rId121"/>
    <p:sldId id="351" r:id="rId122"/>
    <p:sldId id="352" r:id="rId123"/>
    <p:sldId id="353" r:id="rId124"/>
    <p:sldId id="354" r:id="rId125"/>
    <p:sldId id="355" r:id="rId126"/>
    <p:sldId id="356" r:id="rId127"/>
    <p:sldId id="357" r:id="rId128"/>
    <p:sldId id="358" r:id="rId129"/>
    <p:sldId id="359" r:id="rId130"/>
    <p:sldId id="368" r:id="rId131"/>
    <p:sldId id="369" r:id="rId132"/>
    <p:sldId id="370" r:id="rId133"/>
    <p:sldId id="371" r:id="rId134"/>
    <p:sldId id="372" r:id="rId135"/>
    <p:sldId id="373" r:id="rId136"/>
    <p:sldId id="374" r:id="rId137"/>
    <p:sldId id="375" r:id="rId138"/>
    <p:sldId id="377" r:id="rId139"/>
    <p:sldId id="378" r:id="rId140"/>
    <p:sldId id="379" r:id="rId141"/>
    <p:sldId id="380" r:id="rId142"/>
    <p:sldId id="381" r:id="rId143"/>
    <p:sldId id="382" r:id="rId144"/>
    <p:sldId id="383" r:id="rId145"/>
    <p:sldId id="384" r:id="rId146"/>
    <p:sldId id="385" r:id="rId147"/>
    <p:sldId id="386" r:id="rId148"/>
    <p:sldId id="387" r:id="rId149"/>
    <p:sldId id="388" r:id="rId150"/>
    <p:sldId id="389" r:id="rId151"/>
    <p:sldId id="390" r:id="rId152"/>
    <p:sldId id="391" r:id="rId153"/>
    <p:sldId id="392" r:id="rId154"/>
    <p:sldId id="393" r:id="rId155"/>
    <p:sldId id="394" r:id="rId156"/>
    <p:sldId id="395" r:id="rId157"/>
    <p:sldId id="396" r:id="rId158"/>
    <p:sldId id="397" r:id="rId159"/>
    <p:sldId id="398" r:id="rId160"/>
    <p:sldId id="399" r:id="rId161"/>
    <p:sldId id="400" r:id="rId162"/>
    <p:sldId id="401" r:id="rId163"/>
    <p:sldId id="402" r:id="rId164"/>
    <p:sldId id="403" r:id="rId165"/>
    <p:sldId id="404" r:id="rId166"/>
    <p:sldId id="405" r:id="rId167"/>
    <p:sldId id="406" r:id="rId168"/>
    <p:sldId id="407" r:id="rId16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28" autoAdjust="0"/>
    <p:restoredTop sz="94660"/>
  </p:normalViewPr>
  <p:slideViewPr>
    <p:cSldViewPr>
      <p:cViewPr varScale="1">
        <p:scale>
          <a:sx n="55" d="100"/>
          <a:sy n="55" d="100"/>
        </p:scale>
        <p:origin x="102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notesMaster" Target="notesMasters/notesMaster1.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handoutMaster" Target="handoutMasters/handoutMaster1.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2" Type="http://schemas.openxmlformats.org/officeDocument/2006/relationships/presProps" Target="pres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theme" Target="theme/theme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tableStyles" Target="tableStyles.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B41B666-E54A-4264-B1A0-D1AE52F609E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49145B66-B9C9-4617-A04F-71C4964FE33B}">
      <dgm:prSet/>
      <dgm:spPr/>
      <dgm:t>
        <a:bodyPr/>
        <a:lstStyle/>
        <a:p>
          <a:pPr algn="r" rtl="1"/>
          <a:r>
            <a:rPr lang="fa-IR" b="1" dirty="0" smtClean="0"/>
            <a:t>	</a:t>
          </a:r>
          <a:r>
            <a:rPr lang="fa-IR" b="1" dirty="0" smtClean="0">
              <a:cs typeface="B Nazanin" panose="00000400000000000000" pitchFamily="2" charset="-78"/>
            </a:rPr>
            <a:t>مباحث مورد بحث</a:t>
          </a:r>
          <a:endParaRPr lang="en-US" dirty="0">
            <a:cs typeface="B Nazanin" panose="00000400000000000000" pitchFamily="2" charset="-78"/>
          </a:endParaRPr>
        </a:p>
      </dgm:t>
    </dgm:pt>
    <dgm:pt modelId="{9F2A836B-4C9C-4CE4-8081-4A613E6233C6}" type="parTrans" cxnId="{18C3679D-2758-475B-A796-7655B8BD18DD}">
      <dgm:prSet/>
      <dgm:spPr/>
      <dgm:t>
        <a:bodyPr/>
        <a:lstStyle/>
        <a:p>
          <a:pPr algn="ctr"/>
          <a:endParaRPr lang="en-US"/>
        </a:p>
      </dgm:t>
    </dgm:pt>
    <dgm:pt modelId="{C67613D6-C0C3-4879-A60D-B6624DBB08D1}" type="sibTrans" cxnId="{18C3679D-2758-475B-A796-7655B8BD18DD}">
      <dgm:prSet/>
      <dgm:spPr/>
      <dgm:t>
        <a:bodyPr/>
        <a:lstStyle/>
        <a:p>
          <a:pPr algn="ctr"/>
          <a:endParaRPr lang="en-US"/>
        </a:p>
      </dgm:t>
    </dgm:pt>
    <dgm:pt modelId="{CFE2DCF8-E1F2-4C79-A2C8-CA090267309B}" type="pres">
      <dgm:prSet presAssocID="{5B41B666-E54A-4264-B1A0-D1AE52F609E9}" presName="linear" presStyleCnt="0">
        <dgm:presLayoutVars>
          <dgm:animLvl val="lvl"/>
          <dgm:resizeHandles val="exact"/>
        </dgm:presLayoutVars>
      </dgm:prSet>
      <dgm:spPr/>
      <dgm:t>
        <a:bodyPr/>
        <a:lstStyle/>
        <a:p>
          <a:endParaRPr lang="en-US"/>
        </a:p>
      </dgm:t>
    </dgm:pt>
    <dgm:pt modelId="{EE2214AA-FDD9-404C-9117-DFD1CEC37F80}" type="pres">
      <dgm:prSet presAssocID="{49145B66-B9C9-4617-A04F-71C4964FE33B}" presName="parentText" presStyleLbl="node1" presStyleIdx="0" presStyleCnt="1" custLinFactNeighborX="3704" custLinFactNeighborY="-4980">
        <dgm:presLayoutVars>
          <dgm:chMax val="0"/>
          <dgm:bulletEnabled val="1"/>
        </dgm:presLayoutVars>
      </dgm:prSet>
      <dgm:spPr/>
      <dgm:t>
        <a:bodyPr/>
        <a:lstStyle/>
        <a:p>
          <a:endParaRPr lang="en-US"/>
        </a:p>
      </dgm:t>
    </dgm:pt>
  </dgm:ptLst>
  <dgm:cxnLst>
    <dgm:cxn modelId="{18C3679D-2758-475B-A796-7655B8BD18DD}" srcId="{5B41B666-E54A-4264-B1A0-D1AE52F609E9}" destId="{49145B66-B9C9-4617-A04F-71C4964FE33B}" srcOrd="0" destOrd="0" parTransId="{9F2A836B-4C9C-4CE4-8081-4A613E6233C6}" sibTransId="{C67613D6-C0C3-4879-A60D-B6624DBB08D1}"/>
    <dgm:cxn modelId="{A02CDA8F-EBF6-4C73-8F60-2560C0C5ABF1}" type="presOf" srcId="{5B41B666-E54A-4264-B1A0-D1AE52F609E9}" destId="{CFE2DCF8-E1F2-4C79-A2C8-CA090267309B}" srcOrd="0" destOrd="0" presId="urn:microsoft.com/office/officeart/2005/8/layout/vList2"/>
    <dgm:cxn modelId="{4F80B397-E104-465D-B9A7-F14265F57F7F}" type="presOf" srcId="{49145B66-B9C9-4617-A04F-71C4964FE33B}" destId="{EE2214AA-FDD9-404C-9117-DFD1CEC37F80}" srcOrd="0" destOrd="0" presId="urn:microsoft.com/office/officeart/2005/8/layout/vList2"/>
    <dgm:cxn modelId="{58C20F2B-B74E-4265-8783-29F901B490A7}" type="presParOf" srcId="{CFE2DCF8-E1F2-4C79-A2C8-CA090267309B}" destId="{EE2214AA-FDD9-404C-9117-DFD1CEC37F80}"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7B11152-A4AE-4285-9651-97DB3777E72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DC852723-665F-46B9-9EF8-9B8156FF0CE5}">
      <dgm:prSet custT="1"/>
      <dgm:spPr/>
      <dgm:t>
        <a:bodyPr/>
        <a:lstStyle/>
        <a:p>
          <a:pPr algn="ctr" rtl="1"/>
          <a:r>
            <a:rPr lang="fa-IR" sz="4000" b="1" dirty="0" smtClean="0">
              <a:effectLst>
                <a:outerShdw blurRad="38100" dist="38100" dir="2700000" algn="tl">
                  <a:srgbClr val="000000">
                    <a:alpha val="43137"/>
                  </a:srgbClr>
                </a:outerShdw>
              </a:effectLst>
              <a:cs typeface="B Nazanin" panose="00000400000000000000" pitchFamily="2" charset="-78"/>
            </a:rPr>
            <a:t>درمان احتقان پستان </a:t>
          </a:r>
          <a:endParaRPr lang="en-US" sz="4000" dirty="0">
            <a:effectLst>
              <a:outerShdw blurRad="38100" dist="38100" dir="2700000" algn="tl">
                <a:srgbClr val="000000">
                  <a:alpha val="43137"/>
                </a:srgbClr>
              </a:outerShdw>
            </a:effectLst>
            <a:cs typeface="B Nazanin" panose="00000400000000000000" pitchFamily="2" charset="-78"/>
          </a:endParaRPr>
        </a:p>
      </dgm:t>
    </dgm:pt>
    <dgm:pt modelId="{B8C1CFCA-6B87-4474-B58C-D993E68334B1}" type="parTrans" cxnId="{1899DF65-96FB-45F6-AF03-1CE59B52493F}">
      <dgm:prSet/>
      <dgm:spPr/>
      <dgm:t>
        <a:bodyPr/>
        <a:lstStyle/>
        <a:p>
          <a:endParaRPr lang="en-US"/>
        </a:p>
      </dgm:t>
    </dgm:pt>
    <dgm:pt modelId="{D8584F28-E368-4D42-8846-B27383A5F38D}" type="sibTrans" cxnId="{1899DF65-96FB-45F6-AF03-1CE59B52493F}">
      <dgm:prSet/>
      <dgm:spPr/>
      <dgm:t>
        <a:bodyPr/>
        <a:lstStyle/>
        <a:p>
          <a:endParaRPr lang="en-US"/>
        </a:p>
      </dgm:t>
    </dgm:pt>
    <dgm:pt modelId="{932355CA-4C6E-4A6B-8038-800F95C3D1E1}" type="pres">
      <dgm:prSet presAssocID="{B7B11152-A4AE-4285-9651-97DB3777E72F}" presName="linear" presStyleCnt="0">
        <dgm:presLayoutVars>
          <dgm:animLvl val="lvl"/>
          <dgm:resizeHandles val="exact"/>
        </dgm:presLayoutVars>
      </dgm:prSet>
      <dgm:spPr/>
      <dgm:t>
        <a:bodyPr/>
        <a:lstStyle/>
        <a:p>
          <a:endParaRPr lang="en-US"/>
        </a:p>
      </dgm:t>
    </dgm:pt>
    <dgm:pt modelId="{0D734C52-B44A-479F-9127-C133833A1265}" type="pres">
      <dgm:prSet presAssocID="{DC852723-665F-46B9-9EF8-9B8156FF0CE5}" presName="parentText" presStyleLbl="node1" presStyleIdx="0" presStyleCnt="1" custScaleY="87718">
        <dgm:presLayoutVars>
          <dgm:chMax val="0"/>
          <dgm:bulletEnabled val="1"/>
        </dgm:presLayoutVars>
      </dgm:prSet>
      <dgm:spPr/>
      <dgm:t>
        <a:bodyPr/>
        <a:lstStyle/>
        <a:p>
          <a:endParaRPr lang="en-US"/>
        </a:p>
      </dgm:t>
    </dgm:pt>
  </dgm:ptLst>
  <dgm:cxnLst>
    <dgm:cxn modelId="{1899DF65-96FB-45F6-AF03-1CE59B52493F}" srcId="{B7B11152-A4AE-4285-9651-97DB3777E72F}" destId="{DC852723-665F-46B9-9EF8-9B8156FF0CE5}" srcOrd="0" destOrd="0" parTransId="{B8C1CFCA-6B87-4474-B58C-D993E68334B1}" sibTransId="{D8584F28-E368-4D42-8846-B27383A5F38D}"/>
    <dgm:cxn modelId="{4CFC9A19-CCAE-4DF4-B3DD-DDD50112393C}" type="presOf" srcId="{DC852723-665F-46B9-9EF8-9B8156FF0CE5}" destId="{0D734C52-B44A-479F-9127-C133833A1265}" srcOrd="0" destOrd="0" presId="urn:microsoft.com/office/officeart/2005/8/layout/vList2"/>
    <dgm:cxn modelId="{BDA2BAE0-D92E-4664-B77C-BF0BABF48D81}" type="presOf" srcId="{B7B11152-A4AE-4285-9651-97DB3777E72F}" destId="{932355CA-4C6E-4A6B-8038-800F95C3D1E1}" srcOrd="0" destOrd="0" presId="urn:microsoft.com/office/officeart/2005/8/layout/vList2"/>
    <dgm:cxn modelId="{CA38A4F8-B6C3-4265-B265-1E28EDC7D64F}" type="presParOf" srcId="{932355CA-4C6E-4A6B-8038-800F95C3D1E1}" destId="{0D734C52-B44A-479F-9127-C133833A1265}"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7B11152-A4AE-4285-9651-97DB3777E72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DC852723-665F-46B9-9EF8-9B8156FF0CE5}">
      <dgm:prSet custT="1"/>
      <dgm:spPr/>
      <dgm:t>
        <a:bodyPr/>
        <a:lstStyle/>
        <a:p>
          <a:pPr algn="ctr" rtl="1"/>
          <a:r>
            <a:rPr lang="fa-IR" sz="4000" b="1" dirty="0" smtClean="0">
              <a:effectLst>
                <a:outerShdw blurRad="38100" dist="38100" dir="2700000" algn="tl">
                  <a:srgbClr val="000000">
                    <a:alpha val="43137"/>
                  </a:srgbClr>
                </a:outerShdw>
              </a:effectLst>
              <a:cs typeface="B Nazanin" panose="00000400000000000000" pitchFamily="2" charset="-78"/>
            </a:rPr>
            <a:t>درمان احتقان پستان </a:t>
          </a:r>
          <a:endParaRPr lang="en-US" sz="4000" dirty="0">
            <a:effectLst>
              <a:outerShdw blurRad="38100" dist="38100" dir="2700000" algn="tl">
                <a:srgbClr val="000000">
                  <a:alpha val="43137"/>
                </a:srgbClr>
              </a:outerShdw>
            </a:effectLst>
            <a:cs typeface="B Nazanin" panose="00000400000000000000" pitchFamily="2" charset="-78"/>
          </a:endParaRPr>
        </a:p>
      </dgm:t>
    </dgm:pt>
    <dgm:pt modelId="{B8C1CFCA-6B87-4474-B58C-D993E68334B1}" type="parTrans" cxnId="{1899DF65-96FB-45F6-AF03-1CE59B52493F}">
      <dgm:prSet/>
      <dgm:spPr/>
      <dgm:t>
        <a:bodyPr/>
        <a:lstStyle/>
        <a:p>
          <a:endParaRPr lang="en-US"/>
        </a:p>
      </dgm:t>
    </dgm:pt>
    <dgm:pt modelId="{D8584F28-E368-4D42-8846-B27383A5F38D}" type="sibTrans" cxnId="{1899DF65-96FB-45F6-AF03-1CE59B52493F}">
      <dgm:prSet/>
      <dgm:spPr/>
      <dgm:t>
        <a:bodyPr/>
        <a:lstStyle/>
        <a:p>
          <a:endParaRPr lang="en-US"/>
        </a:p>
      </dgm:t>
    </dgm:pt>
    <dgm:pt modelId="{932355CA-4C6E-4A6B-8038-800F95C3D1E1}" type="pres">
      <dgm:prSet presAssocID="{B7B11152-A4AE-4285-9651-97DB3777E72F}" presName="linear" presStyleCnt="0">
        <dgm:presLayoutVars>
          <dgm:animLvl val="lvl"/>
          <dgm:resizeHandles val="exact"/>
        </dgm:presLayoutVars>
      </dgm:prSet>
      <dgm:spPr/>
      <dgm:t>
        <a:bodyPr/>
        <a:lstStyle/>
        <a:p>
          <a:endParaRPr lang="en-US"/>
        </a:p>
      </dgm:t>
    </dgm:pt>
    <dgm:pt modelId="{0D734C52-B44A-479F-9127-C133833A1265}" type="pres">
      <dgm:prSet presAssocID="{DC852723-665F-46B9-9EF8-9B8156FF0CE5}" presName="parentText" presStyleLbl="node1" presStyleIdx="0" presStyleCnt="1" custScaleY="87718">
        <dgm:presLayoutVars>
          <dgm:chMax val="0"/>
          <dgm:bulletEnabled val="1"/>
        </dgm:presLayoutVars>
      </dgm:prSet>
      <dgm:spPr/>
      <dgm:t>
        <a:bodyPr/>
        <a:lstStyle/>
        <a:p>
          <a:endParaRPr lang="en-US"/>
        </a:p>
      </dgm:t>
    </dgm:pt>
  </dgm:ptLst>
  <dgm:cxnLst>
    <dgm:cxn modelId="{1899DF65-96FB-45F6-AF03-1CE59B52493F}" srcId="{B7B11152-A4AE-4285-9651-97DB3777E72F}" destId="{DC852723-665F-46B9-9EF8-9B8156FF0CE5}" srcOrd="0" destOrd="0" parTransId="{B8C1CFCA-6B87-4474-B58C-D993E68334B1}" sibTransId="{D8584F28-E368-4D42-8846-B27383A5F38D}"/>
    <dgm:cxn modelId="{3C0B6DF0-8ABF-4E87-959F-3D773C705777}" type="presOf" srcId="{DC852723-665F-46B9-9EF8-9B8156FF0CE5}" destId="{0D734C52-B44A-479F-9127-C133833A1265}" srcOrd="0" destOrd="0" presId="urn:microsoft.com/office/officeart/2005/8/layout/vList2"/>
    <dgm:cxn modelId="{033C2D9D-9BC0-4337-9C22-391740464BF0}" type="presOf" srcId="{B7B11152-A4AE-4285-9651-97DB3777E72F}" destId="{932355CA-4C6E-4A6B-8038-800F95C3D1E1}" srcOrd="0" destOrd="0" presId="urn:microsoft.com/office/officeart/2005/8/layout/vList2"/>
    <dgm:cxn modelId="{29B2D56D-DA76-4050-AB56-AD3C9449E158}" type="presParOf" srcId="{932355CA-4C6E-4A6B-8038-800F95C3D1E1}" destId="{0D734C52-B44A-479F-9127-C133833A1265}"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F4FD80F3-F934-4CB3-A7F4-69B55E62F655}"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4B3BD5C7-1D44-4DE6-9515-4B59C7A5F066}">
      <dgm:prSet/>
      <dgm:spPr/>
      <dgm:t>
        <a:bodyPr/>
        <a:lstStyle/>
        <a:p>
          <a:pPr rtl="1"/>
          <a:r>
            <a:rPr lang="fa-IR" b="1" dirty="0" smtClean="0">
              <a:cs typeface="B Nazanin" panose="00000400000000000000" pitchFamily="2" charset="-78"/>
            </a:rPr>
            <a:t>فشردن هاله در کاهش ادم آن و گرفتن پستان</a:t>
          </a:r>
          <a:endParaRPr lang="en-US" b="1" dirty="0">
            <a:cs typeface="B Nazanin" panose="00000400000000000000" pitchFamily="2" charset="-78"/>
          </a:endParaRPr>
        </a:p>
      </dgm:t>
    </dgm:pt>
    <dgm:pt modelId="{11BBEB0B-16C9-446B-BF23-5ADE996497F6}" type="parTrans" cxnId="{8F2B64F1-2651-4BAD-9F2B-929A97EBB097}">
      <dgm:prSet/>
      <dgm:spPr/>
      <dgm:t>
        <a:bodyPr/>
        <a:lstStyle/>
        <a:p>
          <a:endParaRPr lang="en-US" b="1">
            <a:cs typeface="B Nazanin" panose="00000400000000000000" pitchFamily="2" charset="-78"/>
          </a:endParaRPr>
        </a:p>
      </dgm:t>
    </dgm:pt>
    <dgm:pt modelId="{C1C00247-C2E5-42BE-888B-9923F0E57FE6}" type="sibTrans" cxnId="{8F2B64F1-2651-4BAD-9F2B-929A97EBB097}">
      <dgm:prSet/>
      <dgm:spPr/>
      <dgm:t>
        <a:bodyPr/>
        <a:lstStyle/>
        <a:p>
          <a:endParaRPr lang="en-US" b="1">
            <a:cs typeface="B Nazanin" panose="00000400000000000000" pitchFamily="2" charset="-78"/>
          </a:endParaRPr>
        </a:p>
      </dgm:t>
    </dgm:pt>
    <dgm:pt modelId="{B5045C60-0140-4ADD-B12F-629F8C73BE1F}" type="pres">
      <dgm:prSet presAssocID="{F4FD80F3-F934-4CB3-A7F4-69B55E62F655}" presName="linear" presStyleCnt="0">
        <dgm:presLayoutVars>
          <dgm:animLvl val="lvl"/>
          <dgm:resizeHandles val="exact"/>
        </dgm:presLayoutVars>
      </dgm:prSet>
      <dgm:spPr/>
      <dgm:t>
        <a:bodyPr/>
        <a:lstStyle/>
        <a:p>
          <a:endParaRPr lang="en-US"/>
        </a:p>
      </dgm:t>
    </dgm:pt>
    <dgm:pt modelId="{93EC6A7B-533E-49EA-B09C-634BFA805220}" type="pres">
      <dgm:prSet presAssocID="{4B3BD5C7-1D44-4DE6-9515-4B59C7A5F066}" presName="parentText" presStyleLbl="node1" presStyleIdx="0" presStyleCnt="1">
        <dgm:presLayoutVars>
          <dgm:chMax val="0"/>
          <dgm:bulletEnabled val="1"/>
        </dgm:presLayoutVars>
      </dgm:prSet>
      <dgm:spPr/>
      <dgm:t>
        <a:bodyPr/>
        <a:lstStyle/>
        <a:p>
          <a:endParaRPr lang="en-US"/>
        </a:p>
      </dgm:t>
    </dgm:pt>
  </dgm:ptLst>
  <dgm:cxnLst>
    <dgm:cxn modelId="{B0A863F7-AB38-4EB8-919B-2B86014181F9}" type="presOf" srcId="{4B3BD5C7-1D44-4DE6-9515-4B59C7A5F066}" destId="{93EC6A7B-533E-49EA-B09C-634BFA805220}" srcOrd="0" destOrd="0" presId="urn:microsoft.com/office/officeart/2005/8/layout/vList2"/>
    <dgm:cxn modelId="{7C8DEEDA-CEEE-423E-88E9-92D4B5874749}" type="presOf" srcId="{F4FD80F3-F934-4CB3-A7F4-69B55E62F655}" destId="{B5045C60-0140-4ADD-B12F-629F8C73BE1F}" srcOrd="0" destOrd="0" presId="urn:microsoft.com/office/officeart/2005/8/layout/vList2"/>
    <dgm:cxn modelId="{8F2B64F1-2651-4BAD-9F2B-929A97EBB097}" srcId="{F4FD80F3-F934-4CB3-A7F4-69B55E62F655}" destId="{4B3BD5C7-1D44-4DE6-9515-4B59C7A5F066}" srcOrd="0" destOrd="0" parTransId="{11BBEB0B-16C9-446B-BF23-5ADE996497F6}" sibTransId="{C1C00247-C2E5-42BE-888B-9923F0E57FE6}"/>
    <dgm:cxn modelId="{92F1BBC4-E0F8-4961-AD27-A19A7C7F656A}" type="presParOf" srcId="{B5045C60-0140-4ADD-B12F-629F8C73BE1F}" destId="{93EC6A7B-533E-49EA-B09C-634BFA805220}"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B7B11152-A4AE-4285-9651-97DB3777E72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DC852723-665F-46B9-9EF8-9B8156FF0CE5}">
      <dgm:prSet custT="1"/>
      <dgm:spPr/>
      <dgm:t>
        <a:bodyPr/>
        <a:lstStyle/>
        <a:p>
          <a:pPr algn="ctr" rtl="1"/>
          <a:r>
            <a:rPr lang="fa-IR" sz="4000" b="1" dirty="0" smtClean="0">
              <a:effectLst>
                <a:outerShdw blurRad="38100" dist="38100" dir="2700000" algn="tl">
                  <a:srgbClr val="000000">
                    <a:alpha val="43137"/>
                  </a:srgbClr>
                </a:outerShdw>
              </a:effectLst>
              <a:cs typeface="B Nazanin" panose="00000400000000000000" pitchFamily="2" charset="-78"/>
            </a:rPr>
            <a:t>حساس شدن نوک پستان</a:t>
          </a:r>
          <a:endParaRPr lang="en-US" sz="4000" dirty="0">
            <a:effectLst>
              <a:outerShdw blurRad="38100" dist="38100" dir="2700000" algn="tl">
                <a:srgbClr val="000000">
                  <a:alpha val="43137"/>
                </a:srgbClr>
              </a:outerShdw>
            </a:effectLst>
            <a:cs typeface="B Nazanin" panose="00000400000000000000" pitchFamily="2" charset="-78"/>
          </a:endParaRPr>
        </a:p>
      </dgm:t>
    </dgm:pt>
    <dgm:pt modelId="{B8C1CFCA-6B87-4474-B58C-D993E68334B1}" type="parTrans" cxnId="{1899DF65-96FB-45F6-AF03-1CE59B52493F}">
      <dgm:prSet/>
      <dgm:spPr/>
      <dgm:t>
        <a:bodyPr/>
        <a:lstStyle/>
        <a:p>
          <a:endParaRPr lang="en-US"/>
        </a:p>
      </dgm:t>
    </dgm:pt>
    <dgm:pt modelId="{D8584F28-E368-4D42-8846-B27383A5F38D}" type="sibTrans" cxnId="{1899DF65-96FB-45F6-AF03-1CE59B52493F}">
      <dgm:prSet/>
      <dgm:spPr/>
      <dgm:t>
        <a:bodyPr/>
        <a:lstStyle/>
        <a:p>
          <a:endParaRPr lang="en-US"/>
        </a:p>
      </dgm:t>
    </dgm:pt>
    <dgm:pt modelId="{932355CA-4C6E-4A6B-8038-800F95C3D1E1}" type="pres">
      <dgm:prSet presAssocID="{B7B11152-A4AE-4285-9651-97DB3777E72F}" presName="linear" presStyleCnt="0">
        <dgm:presLayoutVars>
          <dgm:animLvl val="lvl"/>
          <dgm:resizeHandles val="exact"/>
        </dgm:presLayoutVars>
      </dgm:prSet>
      <dgm:spPr/>
      <dgm:t>
        <a:bodyPr/>
        <a:lstStyle/>
        <a:p>
          <a:endParaRPr lang="en-US"/>
        </a:p>
      </dgm:t>
    </dgm:pt>
    <dgm:pt modelId="{0D734C52-B44A-479F-9127-C133833A1265}" type="pres">
      <dgm:prSet presAssocID="{DC852723-665F-46B9-9EF8-9B8156FF0CE5}" presName="parentText" presStyleLbl="node1" presStyleIdx="0" presStyleCnt="1" custScaleY="87718">
        <dgm:presLayoutVars>
          <dgm:chMax val="0"/>
          <dgm:bulletEnabled val="1"/>
        </dgm:presLayoutVars>
      </dgm:prSet>
      <dgm:spPr/>
      <dgm:t>
        <a:bodyPr/>
        <a:lstStyle/>
        <a:p>
          <a:endParaRPr lang="en-US"/>
        </a:p>
      </dgm:t>
    </dgm:pt>
  </dgm:ptLst>
  <dgm:cxnLst>
    <dgm:cxn modelId="{1899DF65-96FB-45F6-AF03-1CE59B52493F}" srcId="{B7B11152-A4AE-4285-9651-97DB3777E72F}" destId="{DC852723-665F-46B9-9EF8-9B8156FF0CE5}" srcOrd="0" destOrd="0" parTransId="{B8C1CFCA-6B87-4474-B58C-D993E68334B1}" sibTransId="{D8584F28-E368-4D42-8846-B27383A5F38D}"/>
    <dgm:cxn modelId="{C03E5F55-243D-436B-98DB-E5639863752F}" type="presOf" srcId="{DC852723-665F-46B9-9EF8-9B8156FF0CE5}" destId="{0D734C52-B44A-479F-9127-C133833A1265}" srcOrd="0" destOrd="0" presId="urn:microsoft.com/office/officeart/2005/8/layout/vList2"/>
    <dgm:cxn modelId="{B8CFBA8B-11AB-467C-B39A-1FB5CE6E73F8}" type="presOf" srcId="{B7B11152-A4AE-4285-9651-97DB3777E72F}" destId="{932355CA-4C6E-4A6B-8038-800F95C3D1E1}" srcOrd="0" destOrd="0" presId="urn:microsoft.com/office/officeart/2005/8/layout/vList2"/>
    <dgm:cxn modelId="{C1E76B31-BC15-47F7-AF35-6E64A49B7F76}" type="presParOf" srcId="{932355CA-4C6E-4A6B-8038-800F95C3D1E1}" destId="{0D734C52-B44A-479F-9127-C133833A1265}"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B7B11152-A4AE-4285-9651-97DB3777E72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DC852723-665F-46B9-9EF8-9B8156FF0CE5}">
      <dgm:prSet custT="1"/>
      <dgm:spPr/>
      <dgm:t>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4000" b="1" dirty="0" smtClean="0">
              <a:cs typeface="B Nazanin" panose="00000400000000000000" pitchFamily="2" charset="-78"/>
            </a:rPr>
            <a:t>علل </a:t>
          </a:r>
          <a:r>
            <a:rPr lang="fa-IR" sz="4000" b="1" dirty="0" smtClean="0">
              <a:effectLst>
                <a:outerShdw blurRad="38100" dist="38100" dir="2700000" algn="tl">
                  <a:srgbClr val="000000">
                    <a:alpha val="43137"/>
                  </a:srgbClr>
                </a:outerShdw>
              </a:effectLst>
              <a:cs typeface="B Nazanin" panose="00000400000000000000" pitchFamily="2" charset="-78"/>
            </a:rPr>
            <a:t>درد و زخم  و شقاق نوک پستان </a:t>
          </a:r>
          <a:endParaRPr lang="en-US" sz="4000" b="1" dirty="0">
            <a:effectLst>
              <a:outerShdw blurRad="38100" dist="38100" dir="2700000" algn="tl">
                <a:srgbClr val="000000">
                  <a:alpha val="43137"/>
                </a:srgbClr>
              </a:outerShdw>
            </a:effectLst>
            <a:cs typeface="B Nazanin" panose="00000400000000000000" pitchFamily="2" charset="-78"/>
          </a:endParaRPr>
        </a:p>
      </dgm:t>
    </dgm:pt>
    <dgm:pt modelId="{B8C1CFCA-6B87-4474-B58C-D993E68334B1}" type="parTrans" cxnId="{1899DF65-96FB-45F6-AF03-1CE59B52493F}">
      <dgm:prSet/>
      <dgm:spPr/>
      <dgm:t>
        <a:bodyPr/>
        <a:lstStyle/>
        <a:p>
          <a:endParaRPr lang="en-US" sz="4000"/>
        </a:p>
      </dgm:t>
    </dgm:pt>
    <dgm:pt modelId="{D8584F28-E368-4D42-8846-B27383A5F38D}" type="sibTrans" cxnId="{1899DF65-96FB-45F6-AF03-1CE59B52493F}">
      <dgm:prSet/>
      <dgm:spPr/>
      <dgm:t>
        <a:bodyPr/>
        <a:lstStyle/>
        <a:p>
          <a:endParaRPr lang="en-US" sz="4000"/>
        </a:p>
      </dgm:t>
    </dgm:pt>
    <dgm:pt modelId="{932355CA-4C6E-4A6B-8038-800F95C3D1E1}" type="pres">
      <dgm:prSet presAssocID="{B7B11152-A4AE-4285-9651-97DB3777E72F}" presName="linear" presStyleCnt="0">
        <dgm:presLayoutVars>
          <dgm:animLvl val="lvl"/>
          <dgm:resizeHandles val="exact"/>
        </dgm:presLayoutVars>
      </dgm:prSet>
      <dgm:spPr/>
      <dgm:t>
        <a:bodyPr/>
        <a:lstStyle/>
        <a:p>
          <a:endParaRPr lang="en-US"/>
        </a:p>
      </dgm:t>
    </dgm:pt>
    <dgm:pt modelId="{0D734C52-B44A-479F-9127-C133833A1265}" type="pres">
      <dgm:prSet presAssocID="{DC852723-665F-46B9-9EF8-9B8156FF0CE5}" presName="parentText" presStyleLbl="node1" presStyleIdx="0" presStyleCnt="1">
        <dgm:presLayoutVars>
          <dgm:chMax val="0"/>
          <dgm:bulletEnabled val="1"/>
        </dgm:presLayoutVars>
      </dgm:prSet>
      <dgm:spPr/>
      <dgm:t>
        <a:bodyPr/>
        <a:lstStyle/>
        <a:p>
          <a:endParaRPr lang="en-US"/>
        </a:p>
      </dgm:t>
    </dgm:pt>
  </dgm:ptLst>
  <dgm:cxnLst>
    <dgm:cxn modelId="{1899DF65-96FB-45F6-AF03-1CE59B52493F}" srcId="{B7B11152-A4AE-4285-9651-97DB3777E72F}" destId="{DC852723-665F-46B9-9EF8-9B8156FF0CE5}" srcOrd="0" destOrd="0" parTransId="{B8C1CFCA-6B87-4474-B58C-D993E68334B1}" sibTransId="{D8584F28-E368-4D42-8846-B27383A5F38D}"/>
    <dgm:cxn modelId="{E2DD82FA-28A4-410B-9C1A-13D25A228752}" type="presOf" srcId="{DC852723-665F-46B9-9EF8-9B8156FF0CE5}" destId="{0D734C52-B44A-479F-9127-C133833A1265}" srcOrd="0" destOrd="0" presId="urn:microsoft.com/office/officeart/2005/8/layout/vList2"/>
    <dgm:cxn modelId="{14DDC28A-C4A3-453E-8F98-DFA18A3FFF9C}" type="presOf" srcId="{B7B11152-A4AE-4285-9651-97DB3777E72F}" destId="{932355CA-4C6E-4A6B-8038-800F95C3D1E1}" srcOrd="0" destOrd="0" presId="urn:microsoft.com/office/officeart/2005/8/layout/vList2"/>
    <dgm:cxn modelId="{C1CAD47F-720F-46B2-AE80-CDA48652AF17}" type="presParOf" srcId="{932355CA-4C6E-4A6B-8038-800F95C3D1E1}" destId="{0D734C52-B44A-479F-9127-C133833A1265}"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C5827E63-0F5F-476D-B5E5-3760981889C5}"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D9BE5934-0763-404F-86ED-BF619845B87D}">
      <dgm:prSet/>
      <dgm:spPr/>
      <dgm:t>
        <a:bodyPr/>
        <a:lstStyle/>
        <a:p>
          <a:pPr rtl="1"/>
          <a:r>
            <a:rPr lang="en-US" b="1" smtClean="0"/>
            <a:t>Reynaud phenomenon\vasospasm</a:t>
          </a:r>
          <a:endParaRPr lang="en-US"/>
        </a:p>
      </dgm:t>
    </dgm:pt>
    <dgm:pt modelId="{55E13C93-4F6D-4D14-80A2-4A6ADA4DE1AA}" type="parTrans" cxnId="{9BCD6B5A-D169-4484-90D0-C488E53AC7DC}">
      <dgm:prSet/>
      <dgm:spPr/>
      <dgm:t>
        <a:bodyPr/>
        <a:lstStyle/>
        <a:p>
          <a:endParaRPr lang="en-US"/>
        </a:p>
      </dgm:t>
    </dgm:pt>
    <dgm:pt modelId="{C1692E49-BE62-46BC-ACE5-81B7A657B84F}" type="sibTrans" cxnId="{9BCD6B5A-D169-4484-90D0-C488E53AC7DC}">
      <dgm:prSet/>
      <dgm:spPr/>
      <dgm:t>
        <a:bodyPr/>
        <a:lstStyle/>
        <a:p>
          <a:endParaRPr lang="en-US"/>
        </a:p>
      </dgm:t>
    </dgm:pt>
    <dgm:pt modelId="{E72B2450-BC50-4FE1-A5FA-6B7F93491E83}" type="pres">
      <dgm:prSet presAssocID="{C5827E63-0F5F-476D-B5E5-3760981889C5}" presName="linear" presStyleCnt="0">
        <dgm:presLayoutVars>
          <dgm:animLvl val="lvl"/>
          <dgm:resizeHandles val="exact"/>
        </dgm:presLayoutVars>
      </dgm:prSet>
      <dgm:spPr/>
      <dgm:t>
        <a:bodyPr/>
        <a:lstStyle/>
        <a:p>
          <a:endParaRPr lang="en-US"/>
        </a:p>
      </dgm:t>
    </dgm:pt>
    <dgm:pt modelId="{862FE11A-E71E-416B-81F4-C8955116C12E}" type="pres">
      <dgm:prSet presAssocID="{D9BE5934-0763-404F-86ED-BF619845B87D}" presName="parentText" presStyleLbl="node1" presStyleIdx="0" presStyleCnt="1">
        <dgm:presLayoutVars>
          <dgm:chMax val="0"/>
          <dgm:bulletEnabled val="1"/>
        </dgm:presLayoutVars>
      </dgm:prSet>
      <dgm:spPr/>
      <dgm:t>
        <a:bodyPr/>
        <a:lstStyle/>
        <a:p>
          <a:endParaRPr lang="en-US"/>
        </a:p>
      </dgm:t>
    </dgm:pt>
  </dgm:ptLst>
  <dgm:cxnLst>
    <dgm:cxn modelId="{2F6F902D-5EDB-4D10-BAF4-6DB296BF6FD5}" type="presOf" srcId="{C5827E63-0F5F-476D-B5E5-3760981889C5}" destId="{E72B2450-BC50-4FE1-A5FA-6B7F93491E83}" srcOrd="0" destOrd="0" presId="urn:microsoft.com/office/officeart/2005/8/layout/vList2"/>
    <dgm:cxn modelId="{9BCD6B5A-D169-4484-90D0-C488E53AC7DC}" srcId="{C5827E63-0F5F-476D-B5E5-3760981889C5}" destId="{D9BE5934-0763-404F-86ED-BF619845B87D}" srcOrd="0" destOrd="0" parTransId="{55E13C93-4F6D-4D14-80A2-4A6ADA4DE1AA}" sibTransId="{C1692E49-BE62-46BC-ACE5-81B7A657B84F}"/>
    <dgm:cxn modelId="{FE690314-334C-40CF-ADAB-0895842E00D1}" type="presOf" srcId="{D9BE5934-0763-404F-86ED-BF619845B87D}" destId="{862FE11A-E71E-416B-81F4-C8955116C12E}" srcOrd="0" destOrd="0" presId="urn:microsoft.com/office/officeart/2005/8/layout/vList2"/>
    <dgm:cxn modelId="{7E808A88-78B3-4B06-B37B-0F05B6091B07}" type="presParOf" srcId="{E72B2450-BC50-4FE1-A5FA-6B7F93491E83}" destId="{862FE11A-E71E-416B-81F4-C8955116C12E}"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B0521DD6-F8EA-4B8F-9A29-7B637025A611}"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7693518B-9E8F-428A-9811-A5DECD5C656C}">
      <dgm:prSet/>
      <dgm:spPr/>
      <dgm:t>
        <a:bodyPr/>
        <a:lstStyle/>
        <a:p>
          <a:pPr rtl="1"/>
          <a:r>
            <a:rPr lang="en-GB" b="1" smtClean="0"/>
            <a:t>Pierced nipple with jewellery</a:t>
          </a:r>
          <a:endParaRPr lang="en-US"/>
        </a:p>
      </dgm:t>
    </dgm:pt>
    <dgm:pt modelId="{A4DB395D-D22E-4A16-A004-819DE3CE5AB4}" type="parTrans" cxnId="{913DFB67-40AD-4F10-B896-7B26F5A8C7CD}">
      <dgm:prSet/>
      <dgm:spPr/>
      <dgm:t>
        <a:bodyPr/>
        <a:lstStyle/>
        <a:p>
          <a:endParaRPr lang="en-US"/>
        </a:p>
      </dgm:t>
    </dgm:pt>
    <dgm:pt modelId="{3DDCBED9-E42C-4FB1-8053-B4E33D9B445C}" type="sibTrans" cxnId="{913DFB67-40AD-4F10-B896-7B26F5A8C7CD}">
      <dgm:prSet/>
      <dgm:spPr/>
      <dgm:t>
        <a:bodyPr/>
        <a:lstStyle/>
        <a:p>
          <a:endParaRPr lang="en-US"/>
        </a:p>
      </dgm:t>
    </dgm:pt>
    <dgm:pt modelId="{78A4BA5E-CE75-4B7F-8BBC-72D039ADE28F}" type="pres">
      <dgm:prSet presAssocID="{B0521DD6-F8EA-4B8F-9A29-7B637025A611}" presName="linear" presStyleCnt="0">
        <dgm:presLayoutVars>
          <dgm:animLvl val="lvl"/>
          <dgm:resizeHandles val="exact"/>
        </dgm:presLayoutVars>
      </dgm:prSet>
      <dgm:spPr/>
      <dgm:t>
        <a:bodyPr/>
        <a:lstStyle/>
        <a:p>
          <a:endParaRPr lang="en-US"/>
        </a:p>
      </dgm:t>
    </dgm:pt>
    <dgm:pt modelId="{4E7D69E6-F390-4880-8924-AF686B93C2CE}" type="pres">
      <dgm:prSet presAssocID="{7693518B-9E8F-428A-9811-A5DECD5C656C}" presName="parentText" presStyleLbl="node1" presStyleIdx="0" presStyleCnt="1">
        <dgm:presLayoutVars>
          <dgm:chMax val="0"/>
          <dgm:bulletEnabled val="1"/>
        </dgm:presLayoutVars>
      </dgm:prSet>
      <dgm:spPr/>
      <dgm:t>
        <a:bodyPr/>
        <a:lstStyle/>
        <a:p>
          <a:endParaRPr lang="en-US"/>
        </a:p>
      </dgm:t>
    </dgm:pt>
  </dgm:ptLst>
  <dgm:cxnLst>
    <dgm:cxn modelId="{9F44F69D-32A7-4CDB-8842-43D3CB71238A}" type="presOf" srcId="{7693518B-9E8F-428A-9811-A5DECD5C656C}" destId="{4E7D69E6-F390-4880-8924-AF686B93C2CE}" srcOrd="0" destOrd="0" presId="urn:microsoft.com/office/officeart/2005/8/layout/vList2"/>
    <dgm:cxn modelId="{913DFB67-40AD-4F10-B896-7B26F5A8C7CD}" srcId="{B0521DD6-F8EA-4B8F-9A29-7B637025A611}" destId="{7693518B-9E8F-428A-9811-A5DECD5C656C}" srcOrd="0" destOrd="0" parTransId="{A4DB395D-D22E-4A16-A004-819DE3CE5AB4}" sibTransId="{3DDCBED9-E42C-4FB1-8053-B4E33D9B445C}"/>
    <dgm:cxn modelId="{D7EDA42C-F917-4556-A65C-807CEC3BF3B5}" type="presOf" srcId="{B0521DD6-F8EA-4B8F-9A29-7B637025A611}" destId="{78A4BA5E-CE75-4B7F-8BBC-72D039ADE28F}" srcOrd="0" destOrd="0" presId="urn:microsoft.com/office/officeart/2005/8/layout/vList2"/>
    <dgm:cxn modelId="{F265CD72-2073-4537-AB2C-815101FCA02A}" type="presParOf" srcId="{78A4BA5E-CE75-4B7F-8BBC-72D039ADE28F}" destId="{4E7D69E6-F390-4880-8924-AF686B93C2CE}"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7F799F3D-87B5-4C77-BCAF-51436AA1E20F}" type="doc">
      <dgm:prSet loTypeId="urn:microsoft.com/office/officeart/2005/8/layout/vList2" loCatId="list" qsTypeId="urn:microsoft.com/office/officeart/2005/8/quickstyle/simple1" qsCatId="simple" csTypeId="urn:microsoft.com/office/officeart/2005/8/colors/accent2_1" csCatId="accent2" phldr="1"/>
      <dgm:spPr/>
      <dgm:t>
        <a:bodyPr/>
        <a:lstStyle/>
        <a:p>
          <a:endParaRPr lang="en-US"/>
        </a:p>
      </dgm:t>
    </dgm:pt>
    <dgm:pt modelId="{934DE9CF-6489-4B62-9B82-D1B0018FAB9F}">
      <dgm:prSet custT="1"/>
      <dgm:spPr/>
      <dgm:t>
        <a:bodyPr/>
        <a:lstStyle/>
        <a:p>
          <a:pPr algn="ctr" rtl="0"/>
          <a:endParaRPr lang="en-US" sz="2800" b="1" dirty="0">
            <a:solidFill>
              <a:srgbClr val="FF0000"/>
            </a:solidFill>
            <a:cs typeface="B Nazanin" panose="00000400000000000000" pitchFamily="2" charset="-78"/>
          </a:endParaRPr>
        </a:p>
      </dgm:t>
    </dgm:pt>
    <dgm:pt modelId="{41ACBC2A-F625-4FF0-BF59-A9E9CE34B2CD}" type="parTrans" cxnId="{637AED38-1735-4364-8128-BC7437F1AF0D}">
      <dgm:prSet/>
      <dgm:spPr/>
      <dgm:t>
        <a:bodyPr/>
        <a:lstStyle/>
        <a:p>
          <a:pPr algn="ctr"/>
          <a:endParaRPr lang="en-US" sz="2800" b="1"/>
        </a:p>
      </dgm:t>
    </dgm:pt>
    <dgm:pt modelId="{689035AE-AB5C-4D5C-8FB4-96EB52FCD791}" type="sibTrans" cxnId="{637AED38-1735-4364-8128-BC7437F1AF0D}">
      <dgm:prSet/>
      <dgm:spPr/>
      <dgm:t>
        <a:bodyPr/>
        <a:lstStyle/>
        <a:p>
          <a:pPr algn="ctr"/>
          <a:endParaRPr lang="en-US" sz="2800" b="1"/>
        </a:p>
      </dgm:t>
    </dgm:pt>
    <dgm:pt modelId="{B6610837-54B5-405C-8436-C334FEB28D64}" type="pres">
      <dgm:prSet presAssocID="{7F799F3D-87B5-4C77-BCAF-51436AA1E20F}" presName="linear" presStyleCnt="0">
        <dgm:presLayoutVars>
          <dgm:animLvl val="lvl"/>
          <dgm:resizeHandles val="exact"/>
        </dgm:presLayoutVars>
      </dgm:prSet>
      <dgm:spPr/>
      <dgm:t>
        <a:bodyPr/>
        <a:lstStyle/>
        <a:p>
          <a:endParaRPr lang="en-US"/>
        </a:p>
      </dgm:t>
    </dgm:pt>
    <dgm:pt modelId="{391B22C8-5AA9-401B-B9B1-51ABFACF7678}" type="pres">
      <dgm:prSet presAssocID="{934DE9CF-6489-4B62-9B82-D1B0018FAB9F}" presName="parentText" presStyleLbl="node1" presStyleIdx="0" presStyleCnt="1" custScaleY="295208" custLinFactNeighborY="-21128">
        <dgm:presLayoutVars>
          <dgm:chMax val="0"/>
          <dgm:bulletEnabled val="1"/>
        </dgm:presLayoutVars>
      </dgm:prSet>
      <dgm:spPr/>
      <dgm:t>
        <a:bodyPr/>
        <a:lstStyle/>
        <a:p>
          <a:endParaRPr lang="en-US"/>
        </a:p>
      </dgm:t>
    </dgm:pt>
  </dgm:ptLst>
  <dgm:cxnLst>
    <dgm:cxn modelId="{2207A85E-A426-4FCE-923A-0CC44E360DB6}" type="presOf" srcId="{934DE9CF-6489-4B62-9B82-D1B0018FAB9F}" destId="{391B22C8-5AA9-401B-B9B1-51ABFACF7678}" srcOrd="0" destOrd="0" presId="urn:microsoft.com/office/officeart/2005/8/layout/vList2"/>
    <dgm:cxn modelId="{637AED38-1735-4364-8128-BC7437F1AF0D}" srcId="{7F799F3D-87B5-4C77-BCAF-51436AA1E20F}" destId="{934DE9CF-6489-4B62-9B82-D1B0018FAB9F}" srcOrd="0" destOrd="0" parTransId="{41ACBC2A-F625-4FF0-BF59-A9E9CE34B2CD}" sibTransId="{689035AE-AB5C-4D5C-8FB4-96EB52FCD791}"/>
    <dgm:cxn modelId="{D9B114A6-6AF1-486E-A9BD-1757355DB990}" type="presOf" srcId="{7F799F3D-87B5-4C77-BCAF-51436AA1E20F}" destId="{B6610837-54B5-405C-8436-C334FEB28D64}" srcOrd="0" destOrd="0" presId="urn:microsoft.com/office/officeart/2005/8/layout/vList2"/>
    <dgm:cxn modelId="{DFD87EBC-EC22-4727-94DB-D9812999CD7A}" type="presParOf" srcId="{B6610837-54B5-405C-8436-C334FEB28D64}" destId="{391B22C8-5AA9-401B-B9B1-51ABFACF7678}"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B7B11152-A4AE-4285-9651-97DB3777E72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DC852723-665F-46B9-9EF8-9B8156FF0CE5}">
      <dgm:prSet custT="1"/>
      <dgm:spPr/>
      <dgm:t>
        <a:bodyPr/>
        <a:lstStyle/>
        <a:p>
          <a:pPr algn="ctr" rtl="1"/>
          <a:r>
            <a:rPr lang="fa-IR" sz="4000" b="1" dirty="0" smtClean="0">
              <a:effectLst>
                <a:outerShdw blurRad="38100" dist="38100" dir="2700000" algn="tl">
                  <a:srgbClr val="000000">
                    <a:alpha val="43137"/>
                  </a:srgbClr>
                </a:outerShdw>
              </a:effectLst>
              <a:cs typeface="B Nazanin" panose="00000400000000000000" pitchFamily="2" charset="-78"/>
            </a:rPr>
            <a:t>اقدامات لازم جهت بهبود زخم نوک پستان  </a:t>
          </a:r>
          <a:endParaRPr lang="en-US" sz="4000" b="1" dirty="0" smtClean="0">
            <a:effectLst>
              <a:outerShdw blurRad="38100" dist="38100" dir="2700000" algn="tl">
                <a:srgbClr val="000000">
                  <a:alpha val="43137"/>
                </a:srgbClr>
              </a:outerShdw>
            </a:effectLst>
            <a:cs typeface="B Nazanin" panose="00000400000000000000" pitchFamily="2" charset="-78"/>
          </a:endParaRPr>
        </a:p>
      </dgm:t>
    </dgm:pt>
    <dgm:pt modelId="{B8C1CFCA-6B87-4474-B58C-D993E68334B1}" type="parTrans" cxnId="{1899DF65-96FB-45F6-AF03-1CE59B52493F}">
      <dgm:prSet/>
      <dgm:spPr/>
      <dgm:t>
        <a:bodyPr/>
        <a:lstStyle/>
        <a:p>
          <a:endParaRPr lang="en-US" sz="4000"/>
        </a:p>
      </dgm:t>
    </dgm:pt>
    <dgm:pt modelId="{D8584F28-E368-4D42-8846-B27383A5F38D}" type="sibTrans" cxnId="{1899DF65-96FB-45F6-AF03-1CE59B52493F}">
      <dgm:prSet/>
      <dgm:spPr/>
      <dgm:t>
        <a:bodyPr/>
        <a:lstStyle/>
        <a:p>
          <a:endParaRPr lang="en-US" sz="4000"/>
        </a:p>
      </dgm:t>
    </dgm:pt>
    <dgm:pt modelId="{932355CA-4C6E-4A6B-8038-800F95C3D1E1}" type="pres">
      <dgm:prSet presAssocID="{B7B11152-A4AE-4285-9651-97DB3777E72F}" presName="linear" presStyleCnt="0">
        <dgm:presLayoutVars>
          <dgm:animLvl val="lvl"/>
          <dgm:resizeHandles val="exact"/>
        </dgm:presLayoutVars>
      </dgm:prSet>
      <dgm:spPr/>
      <dgm:t>
        <a:bodyPr/>
        <a:lstStyle/>
        <a:p>
          <a:endParaRPr lang="en-US"/>
        </a:p>
      </dgm:t>
    </dgm:pt>
    <dgm:pt modelId="{0D734C52-B44A-479F-9127-C133833A1265}" type="pres">
      <dgm:prSet presAssocID="{DC852723-665F-46B9-9EF8-9B8156FF0CE5}" presName="parentText" presStyleLbl="node1" presStyleIdx="0" presStyleCnt="1">
        <dgm:presLayoutVars>
          <dgm:chMax val="0"/>
          <dgm:bulletEnabled val="1"/>
        </dgm:presLayoutVars>
      </dgm:prSet>
      <dgm:spPr/>
      <dgm:t>
        <a:bodyPr/>
        <a:lstStyle/>
        <a:p>
          <a:endParaRPr lang="en-US"/>
        </a:p>
      </dgm:t>
    </dgm:pt>
  </dgm:ptLst>
  <dgm:cxnLst>
    <dgm:cxn modelId="{1899DF65-96FB-45F6-AF03-1CE59B52493F}" srcId="{B7B11152-A4AE-4285-9651-97DB3777E72F}" destId="{DC852723-665F-46B9-9EF8-9B8156FF0CE5}" srcOrd="0" destOrd="0" parTransId="{B8C1CFCA-6B87-4474-B58C-D993E68334B1}" sibTransId="{D8584F28-E368-4D42-8846-B27383A5F38D}"/>
    <dgm:cxn modelId="{EC17B0B0-0378-4215-B3D6-B8F5C1E15251}" type="presOf" srcId="{B7B11152-A4AE-4285-9651-97DB3777E72F}" destId="{932355CA-4C6E-4A6B-8038-800F95C3D1E1}" srcOrd="0" destOrd="0" presId="urn:microsoft.com/office/officeart/2005/8/layout/vList2"/>
    <dgm:cxn modelId="{7FF009E3-85BF-4CB4-B3EA-2BE2C1EE381B}" type="presOf" srcId="{DC852723-665F-46B9-9EF8-9B8156FF0CE5}" destId="{0D734C52-B44A-479F-9127-C133833A1265}" srcOrd="0" destOrd="0" presId="urn:microsoft.com/office/officeart/2005/8/layout/vList2"/>
    <dgm:cxn modelId="{62305AF0-DB75-4568-92C4-0243197C5F37}" type="presParOf" srcId="{932355CA-4C6E-4A6B-8038-800F95C3D1E1}" destId="{0D734C52-B44A-479F-9127-C133833A1265}"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E9AB7FF7-D56B-42DE-BB3F-7550FB6FBBC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FCF77611-91E2-42D1-97A7-C4CF4C9B3497}">
      <dgm:prSet/>
      <dgm:spPr/>
      <dgm:t>
        <a:bodyPr/>
        <a:lstStyle/>
        <a:p>
          <a:pPr algn="ctr" rtl="1"/>
          <a:r>
            <a:rPr lang="fa-IR" b="1" dirty="0" smtClean="0">
              <a:effectLst>
                <a:outerShdw blurRad="38100" dist="38100" dir="2700000" algn="tl">
                  <a:srgbClr val="000000">
                    <a:alpha val="43137"/>
                  </a:srgbClr>
                </a:outerShdw>
              </a:effectLst>
              <a:cs typeface="B Nazanin" panose="00000400000000000000" pitchFamily="2" charset="-78"/>
            </a:rPr>
            <a:t>صاف بودن نوک پستان</a:t>
          </a:r>
          <a:endParaRPr lang="en-US" dirty="0">
            <a:effectLst>
              <a:outerShdw blurRad="38100" dist="38100" dir="2700000" algn="tl">
                <a:srgbClr val="000000">
                  <a:alpha val="43137"/>
                </a:srgbClr>
              </a:outerShdw>
            </a:effectLst>
            <a:cs typeface="B Nazanin" panose="00000400000000000000" pitchFamily="2" charset="-78"/>
          </a:endParaRPr>
        </a:p>
      </dgm:t>
    </dgm:pt>
    <dgm:pt modelId="{542A38C4-E895-452B-BB12-4D2AB6CE1E1D}" type="parTrans" cxnId="{6C9D77DC-02AF-49AD-AD5F-F71B8E060C62}">
      <dgm:prSet/>
      <dgm:spPr/>
      <dgm:t>
        <a:bodyPr/>
        <a:lstStyle/>
        <a:p>
          <a:endParaRPr lang="en-US"/>
        </a:p>
      </dgm:t>
    </dgm:pt>
    <dgm:pt modelId="{5F33FC34-4856-4703-B750-077B1CDAEA61}" type="sibTrans" cxnId="{6C9D77DC-02AF-49AD-AD5F-F71B8E060C62}">
      <dgm:prSet/>
      <dgm:spPr/>
      <dgm:t>
        <a:bodyPr/>
        <a:lstStyle/>
        <a:p>
          <a:endParaRPr lang="en-US"/>
        </a:p>
      </dgm:t>
    </dgm:pt>
    <dgm:pt modelId="{6C2B028A-EE87-495D-9598-0523F0900D9C}" type="pres">
      <dgm:prSet presAssocID="{E9AB7FF7-D56B-42DE-BB3F-7550FB6FBBCA}" presName="linear" presStyleCnt="0">
        <dgm:presLayoutVars>
          <dgm:animLvl val="lvl"/>
          <dgm:resizeHandles val="exact"/>
        </dgm:presLayoutVars>
      </dgm:prSet>
      <dgm:spPr/>
      <dgm:t>
        <a:bodyPr/>
        <a:lstStyle/>
        <a:p>
          <a:endParaRPr lang="en-US"/>
        </a:p>
      </dgm:t>
    </dgm:pt>
    <dgm:pt modelId="{7E05AB7F-5000-4090-9CE3-1EF59A4CCEF5}" type="pres">
      <dgm:prSet presAssocID="{FCF77611-91E2-42D1-97A7-C4CF4C9B3497}" presName="parentText" presStyleLbl="node1" presStyleIdx="0" presStyleCnt="1">
        <dgm:presLayoutVars>
          <dgm:chMax val="0"/>
          <dgm:bulletEnabled val="1"/>
        </dgm:presLayoutVars>
      </dgm:prSet>
      <dgm:spPr/>
      <dgm:t>
        <a:bodyPr/>
        <a:lstStyle/>
        <a:p>
          <a:endParaRPr lang="en-US"/>
        </a:p>
      </dgm:t>
    </dgm:pt>
  </dgm:ptLst>
  <dgm:cxnLst>
    <dgm:cxn modelId="{378A2F93-DB58-40C3-8D37-9FABF9675C44}" type="presOf" srcId="{E9AB7FF7-D56B-42DE-BB3F-7550FB6FBBCA}" destId="{6C2B028A-EE87-495D-9598-0523F0900D9C}" srcOrd="0" destOrd="0" presId="urn:microsoft.com/office/officeart/2005/8/layout/vList2"/>
    <dgm:cxn modelId="{6C9D77DC-02AF-49AD-AD5F-F71B8E060C62}" srcId="{E9AB7FF7-D56B-42DE-BB3F-7550FB6FBBCA}" destId="{FCF77611-91E2-42D1-97A7-C4CF4C9B3497}" srcOrd="0" destOrd="0" parTransId="{542A38C4-E895-452B-BB12-4D2AB6CE1E1D}" sibTransId="{5F33FC34-4856-4703-B750-077B1CDAEA61}"/>
    <dgm:cxn modelId="{4DA5B9F4-70A1-4484-A459-79DF6A237A47}" type="presOf" srcId="{FCF77611-91E2-42D1-97A7-C4CF4C9B3497}" destId="{7E05AB7F-5000-4090-9CE3-1EF59A4CCEF5}" srcOrd="0" destOrd="0" presId="urn:microsoft.com/office/officeart/2005/8/layout/vList2"/>
    <dgm:cxn modelId="{ED4CF542-9B65-444D-90C7-784D1B083EC4}" type="presParOf" srcId="{6C2B028A-EE87-495D-9598-0523F0900D9C}" destId="{7E05AB7F-5000-4090-9CE3-1EF59A4CCEF5}"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50E48F1-791B-4406-A3FC-E7E8A9F76601}" type="doc">
      <dgm:prSet loTypeId="urn:microsoft.com/office/officeart/2005/8/layout/vList2" loCatId="list" qsTypeId="urn:microsoft.com/office/officeart/2005/8/quickstyle/simple1" qsCatId="simple" csTypeId="urn:microsoft.com/office/officeart/2005/8/colors/accent1_2" csCatId="accent1" phldr="1"/>
      <dgm:spPr/>
      <dgm:t>
        <a:bodyPr/>
        <a:lstStyle/>
        <a:p>
          <a:pPr rtl="1"/>
          <a:endParaRPr lang="fa-IR"/>
        </a:p>
      </dgm:t>
    </dgm:pt>
    <dgm:pt modelId="{0E93020F-0E36-4AAF-A821-5DAE6410DCFF}">
      <dgm:prSet/>
      <dgm:spPr/>
      <dgm:t>
        <a:bodyPr/>
        <a:lstStyle/>
        <a:p>
          <a:pPr algn="ctr" rtl="1"/>
          <a:r>
            <a:rPr lang="fa-IR" b="1" dirty="0" smtClean="0">
              <a:effectLst>
                <a:outerShdw blurRad="38100" dist="38100" dir="2700000" algn="tl">
                  <a:srgbClr val="000000">
                    <a:alpha val="43137"/>
                  </a:srgbClr>
                </a:outerShdw>
              </a:effectLst>
              <a:cs typeface="B Nazanin" panose="00000400000000000000" pitchFamily="2" charset="-78"/>
            </a:rPr>
            <a:t>مقدمه</a:t>
          </a:r>
          <a:endParaRPr lang="fa-IR" dirty="0">
            <a:effectLst>
              <a:outerShdw blurRad="38100" dist="38100" dir="2700000" algn="tl">
                <a:srgbClr val="000000">
                  <a:alpha val="43137"/>
                </a:srgbClr>
              </a:outerShdw>
            </a:effectLst>
            <a:cs typeface="B Nazanin" panose="00000400000000000000" pitchFamily="2" charset="-78"/>
          </a:endParaRPr>
        </a:p>
      </dgm:t>
    </dgm:pt>
    <dgm:pt modelId="{A5B5DEBD-8B6C-4410-B8AF-A253BC47EF3A}" type="parTrans" cxnId="{6581A6DA-5D80-4445-BFFB-D6500520E09B}">
      <dgm:prSet/>
      <dgm:spPr/>
      <dgm:t>
        <a:bodyPr/>
        <a:lstStyle/>
        <a:p>
          <a:pPr rtl="1"/>
          <a:endParaRPr lang="fa-IR"/>
        </a:p>
      </dgm:t>
    </dgm:pt>
    <dgm:pt modelId="{B5594D20-084D-49CC-8233-6731FB33DC29}" type="sibTrans" cxnId="{6581A6DA-5D80-4445-BFFB-D6500520E09B}">
      <dgm:prSet/>
      <dgm:spPr/>
      <dgm:t>
        <a:bodyPr/>
        <a:lstStyle/>
        <a:p>
          <a:pPr rtl="1"/>
          <a:endParaRPr lang="fa-IR"/>
        </a:p>
      </dgm:t>
    </dgm:pt>
    <dgm:pt modelId="{AA4284FB-C139-47A2-9281-7AABEF6CA461}" type="pres">
      <dgm:prSet presAssocID="{C50E48F1-791B-4406-A3FC-E7E8A9F76601}" presName="linear" presStyleCnt="0">
        <dgm:presLayoutVars>
          <dgm:animLvl val="lvl"/>
          <dgm:resizeHandles val="exact"/>
        </dgm:presLayoutVars>
      </dgm:prSet>
      <dgm:spPr/>
      <dgm:t>
        <a:bodyPr/>
        <a:lstStyle/>
        <a:p>
          <a:endParaRPr lang="en-US"/>
        </a:p>
      </dgm:t>
    </dgm:pt>
    <dgm:pt modelId="{320E7110-DE04-4928-A59D-E9E0CA2875C7}" type="pres">
      <dgm:prSet presAssocID="{0E93020F-0E36-4AAF-A821-5DAE6410DCFF}" presName="parentText" presStyleLbl="node1" presStyleIdx="0" presStyleCnt="1" custLinFactNeighborX="971">
        <dgm:presLayoutVars>
          <dgm:chMax val="0"/>
          <dgm:bulletEnabled val="1"/>
        </dgm:presLayoutVars>
      </dgm:prSet>
      <dgm:spPr/>
      <dgm:t>
        <a:bodyPr/>
        <a:lstStyle/>
        <a:p>
          <a:endParaRPr lang="en-US"/>
        </a:p>
      </dgm:t>
    </dgm:pt>
  </dgm:ptLst>
  <dgm:cxnLst>
    <dgm:cxn modelId="{6581A6DA-5D80-4445-BFFB-D6500520E09B}" srcId="{C50E48F1-791B-4406-A3FC-E7E8A9F76601}" destId="{0E93020F-0E36-4AAF-A821-5DAE6410DCFF}" srcOrd="0" destOrd="0" parTransId="{A5B5DEBD-8B6C-4410-B8AF-A253BC47EF3A}" sibTransId="{B5594D20-084D-49CC-8233-6731FB33DC29}"/>
    <dgm:cxn modelId="{0AB60390-172D-4784-A605-D41DCFAC333E}" type="presOf" srcId="{C50E48F1-791B-4406-A3FC-E7E8A9F76601}" destId="{AA4284FB-C139-47A2-9281-7AABEF6CA461}" srcOrd="0" destOrd="0" presId="urn:microsoft.com/office/officeart/2005/8/layout/vList2"/>
    <dgm:cxn modelId="{C548DF75-8C47-4CB3-BBF7-AD90CA036EC0}" type="presOf" srcId="{0E93020F-0E36-4AAF-A821-5DAE6410DCFF}" destId="{320E7110-DE04-4928-A59D-E9E0CA2875C7}" srcOrd="0" destOrd="0" presId="urn:microsoft.com/office/officeart/2005/8/layout/vList2"/>
    <dgm:cxn modelId="{2F9D961C-9E6A-4C21-8012-E4C56225CA27}" type="presParOf" srcId="{AA4284FB-C139-47A2-9281-7AABEF6CA461}" destId="{320E7110-DE04-4928-A59D-E9E0CA2875C7}"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E9AB7FF7-D56B-42DE-BB3F-7550FB6FBBC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FCF77611-91E2-42D1-97A7-C4CF4C9B3497}">
      <dgm:prSet/>
      <dgm:spPr/>
      <dgm:t>
        <a:bodyPr/>
        <a:lstStyle/>
        <a:p>
          <a:pPr algn="ctr" rtl="1"/>
          <a:r>
            <a:rPr lang="fa-IR" b="1" dirty="0" smtClean="0">
              <a:effectLst>
                <a:outerShdw blurRad="38100" dist="38100" dir="2700000" algn="tl">
                  <a:srgbClr val="000000">
                    <a:alpha val="43137"/>
                  </a:srgbClr>
                </a:outerShdw>
              </a:effectLst>
              <a:cs typeface="B Nazanin" panose="00000400000000000000" pitchFamily="2" charset="-78"/>
            </a:rPr>
            <a:t>نوک پستان فرورفته </a:t>
          </a:r>
          <a:endParaRPr lang="en-US" dirty="0">
            <a:effectLst>
              <a:outerShdw blurRad="38100" dist="38100" dir="2700000" algn="tl">
                <a:srgbClr val="000000">
                  <a:alpha val="43137"/>
                </a:srgbClr>
              </a:outerShdw>
            </a:effectLst>
            <a:cs typeface="B Nazanin" panose="00000400000000000000" pitchFamily="2" charset="-78"/>
          </a:endParaRPr>
        </a:p>
      </dgm:t>
    </dgm:pt>
    <dgm:pt modelId="{542A38C4-E895-452B-BB12-4D2AB6CE1E1D}" type="parTrans" cxnId="{6C9D77DC-02AF-49AD-AD5F-F71B8E060C62}">
      <dgm:prSet/>
      <dgm:spPr/>
      <dgm:t>
        <a:bodyPr/>
        <a:lstStyle/>
        <a:p>
          <a:endParaRPr lang="en-US"/>
        </a:p>
      </dgm:t>
    </dgm:pt>
    <dgm:pt modelId="{5F33FC34-4856-4703-B750-077B1CDAEA61}" type="sibTrans" cxnId="{6C9D77DC-02AF-49AD-AD5F-F71B8E060C62}">
      <dgm:prSet/>
      <dgm:spPr/>
      <dgm:t>
        <a:bodyPr/>
        <a:lstStyle/>
        <a:p>
          <a:endParaRPr lang="en-US"/>
        </a:p>
      </dgm:t>
    </dgm:pt>
    <dgm:pt modelId="{6C2B028A-EE87-495D-9598-0523F0900D9C}" type="pres">
      <dgm:prSet presAssocID="{E9AB7FF7-D56B-42DE-BB3F-7550FB6FBBCA}" presName="linear" presStyleCnt="0">
        <dgm:presLayoutVars>
          <dgm:animLvl val="lvl"/>
          <dgm:resizeHandles val="exact"/>
        </dgm:presLayoutVars>
      </dgm:prSet>
      <dgm:spPr/>
      <dgm:t>
        <a:bodyPr/>
        <a:lstStyle/>
        <a:p>
          <a:endParaRPr lang="en-US"/>
        </a:p>
      </dgm:t>
    </dgm:pt>
    <dgm:pt modelId="{7E05AB7F-5000-4090-9CE3-1EF59A4CCEF5}" type="pres">
      <dgm:prSet presAssocID="{FCF77611-91E2-42D1-97A7-C4CF4C9B3497}" presName="parentText" presStyleLbl="node1" presStyleIdx="0" presStyleCnt="1">
        <dgm:presLayoutVars>
          <dgm:chMax val="0"/>
          <dgm:bulletEnabled val="1"/>
        </dgm:presLayoutVars>
      </dgm:prSet>
      <dgm:spPr/>
      <dgm:t>
        <a:bodyPr/>
        <a:lstStyle/>
        <a:p>
          <a:endParaRPr lang="en-US"/>
        </a:p>
      </dgm:t>
    </dgm:pt>
  </dgm:ptLst>
  <dgm:cxnLst>
    <dgm:cxn modelId="{6C9D77DC-02AF-49AD-AD5F-F71B8E060C62}" srcId="{E9AB7FF7-D56B-42DE-BB3F-7550FB6FBBCA}" destId="{FCF77611-91E2-42D1-97A7-C4CF4C9B3497}" srcOrd="0" destOrd="0" parTransId="{542A38C4-E895-452B-BB12-4D2AB6CE1E1D}" sibTransId="{5F33FC34-4856-4703-B750-077B1CDAEA61}"/>
    <dgm:cxn modelId="{58838BE9-CBD7-48EA-A1AF-B82D47AF90D5}" type="presOf" srcId="{E9AB7FF7-D56B-42DE-BB3F-7550FB6FBBCA}" destId="{6C2B028A-EE87-495D-9598-0523F0900D9C}" srcOrd="0" destOrd="0" presId="urn:microsoft.com/office/officeart/2005/8/layout/vList2"/>
    <dgm:cxn modelId="{C240B469-EB77-4369-A16B-68D5A8307E52}" type="presOf" srcId="{FCF77611-91E2-42D1-97A7-C4CF4C9B3497}" destId="{7E05AB7F-5000-4090-9CE3-1EF59A4CCEF5}" srcOrd="0" destOrd="0" presId="urn:microsoft.com/office/officeart/2005/8/layout/vList2"/>
    <dgm:cxn modelId="{AE5316DD-C5D6-4A41-A610-92CC9DACF97D}" type="presParOf" srcId="{6C2B028A-EE87-495D-9598-0523F0900D9C}" destId="{7E05AB7F-5000-4090-9CE3-1EF59A4CCEF5}"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E9AB7FF7-D56B-42DE-BB3F-7550FB6FBBC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FCF77611-91E2-42D1-97A7-C4CF4C9B3497}">
      <dgm:prSet/>
      <dgm:spPr/>
      <dgm:t>
        <a:bodyPr/>
        <a:lstStyle/>
        <a:p>
          <a:pPr algn="ctr" rtl="1"/>
          <a:r>
            <a:rPr lang="fa-IR" b="1" dirty="0" smtClean="0">
              <a:effectLst>
                <a:outerShdw blurRad="38100" dist="38100" dir="2700000" algn="tl">
                  <a:srgbClr val="000000">
                    <a:alpha val="43137"/>
                  </a:srgbClr>
                </a:outerShdw>
              </a:effectLst>
              <a:cs typeface="B Nazanin" panose="00000400000000000000" pitchFamily="2" charset="-78"/>
            </a:rPr>
            <a:t>نوک پستان فرورفته </a:t>
          </a:r>
          <a:endParaRPr lang="en-US" dirty="0">
            <a:effectLst>
              <a:outerShdw blurRad="38100" dist="38100" dir="2700000" algn="tl">
                <a:srgbClr val="000000">
                  <a:alpha val="43137"/>
                </a:srgbClr>
              </a:outerShdw>
            </a:effectLst>
            <a:cs typeface="B Nazanin" panose="00000400000000000000" pitchFamily="2" charset="-78"/>
          </a:endParaRPr>
        </a:p>
      </dgm:t>
    </dgm:pt>
    <dgm:pt modelId="{542A38C4-E895-452B-BB12-4D2AB6CE1E1D}" type="parTrans" cxnId="{6C9D77DC-02AF-49AD-AD5F-F71B8E060C62}">
      <dgm:prSet/>
      <dgm:spPr/>
      <dgm:t>
        <a:bodyPr/>
        <a:lstStyle/>
        <a:p>
          <a:endParaRPr lang="en-US"/>
        </a:p>
      </dgm:t>
    </dgm:pt>
    <dgm:pt modelId="{5F33FC34-4856-4703-B750-077B1CDAEA61}" type="sibTrans" cxnId="{6C9D77DC-02AF-49AD-AD5F-F71B8E060C62}">
      <dgm:prSet/>
      <dgm:spPr/>
      <dgm:t>
        <a:bodyPr/>
        <a:lstStyle/>
        <a:p>
          <a:endParaRPr lang="en-US"/>
        </a:p>
      </dgm:t>
    </dgm:pt>
    <dgm:pt modelId="{6C2B028A-EE87-495D-9598-0523F0900D9C}" type="pres">
      <dgm:prSet presAssocID="{E9AB7FF7-D56B-42DE-BB3F-7550FB6FBBCA}" presName="linear" presStyleCnt="0">
        <dgm:presLayoutVars>
          <dgm:animLvl val="lvl"/>
          <dgm:resizeHandles val="exact"/>
        </dgm:presLayoutVars>
      </dgm:prSet>
      <dgm:spPr/>
      <dgm:t>
        <a:bodyPr/>
        <a:lstStyle/>
        <a:p>
          <a:endParaRPr lang="en-US"/>
        </a:p>
      </dgm:t>
    </dgm:pt>
    <dgm:pt modelId="{7E05AB7F-5000-4090-9CE3-1EF59A4CCEF5}" type="pres">
      <dgm:prSet presAssocID="{FCF77611-91E2-42D1-97A7-C4CF4C9B3497}" presName="parentText" presStyleLbl="node1" presStyleIdx="0" presStyleCnt="1">
        <dgm:presLayoutVars>
          <dgm:chMax val="0"/>
          <dgm:bulletEnabled val="1"/>
        </dgm:presLayoutVars>
      </dgm:prSet>
      <dgm:spPr/>
      <dgm:t>
        <a:bodyPr/>
        <a:lstStyle/>
        <a:p>
          <a:endParaRPr lang="en-US"/>
        </a:p>
      </dgm:t>
    </dgm:pt>
  </dgm:ptLst>
  <dgm:cxnLst>
    <dgm:cxn modelId="{E451AC88-4E02-4EC4-BD1D-A177F3076F7A}" type="presOf" srcId="{E9AB7FF7-D56B-42DE-BB3F-7550FB6FBBCA}" destId="{6C2B028A-EE87-495D-9598-0523F0900D9C}" srcOrd="0" destOrd="0" presId="urn:microsoft.com/office/officeart/2005/8/layout/vList2"/>
    <dgm:cxn modelId="{32A2E2A0-C24F-44C9-A533-A546F029BF92}" type="presOf" srcId="{FCF77611-91E2-42D1-97A7-C4CF4C9B3497}" destId="{7E05AB7F-5000-4090-9CE3-1EF59A4CCEF5}" srcOrd="0" destOrd="0" presId="urn:microsoft.com/office/officeart/2005/8/layout/vList2"/>
    <dgm:cxn modelId="{6C9D77DC-02AF-49AD-AD5F-F71B8E060C62}" srcId="{E9AB7FF7-D56B-42DE-BB3F-7550FB6FBBCA}" destId="{FCF77611-91E2-42D1-97A7-C4CF4C9B3497}" srcOrd="0" destOrd="0" parTransId="{542A38C4-E895-452B-BB12-4D2AB6CE1E1D}" sibTransId="{5F33FC34-4856-4703-B750-077B1CDAEA61}"/>
    <dgm:cxn modelId="{AFC133EF-2E03-4A52-9B65-0F2C8DB9289E}" type="presParOf" srcId="{6C2B028A-EE87-495D-9598-0523F0900D9C}" destId="{7E05AB7F-5000-4090-9CE3-1EF59A4CCEF5}"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E9AB7FF7-D56B-42DE-BB3F-7550FB6FBBC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FCF77611-91E2-42D1-97A7-C4CF4C9B3497}">
      <dgm:prSet custT="1"/>
      <dgm:spPr/>
      <dgm:t>
        <a:bodyPr/>
        <a:lstStyle/>
        <a:p>
          <a:pPr algn="ctr" rtl="1"/>
          <a:r>
            <a:rPr lang="fa-IR" sz="4000" b="1" dirty="0" smtClean="0">
              <a:effectLst>
                <a:outerShdw blurRad="38100" dist="38100" dir="2700000" algn="tl">
                  <a:srgbClr val="000000">
                    <a:alpha val="43137"/>
                  </a:srgbClr>
                </a:outerShdw>
              </a:effectLst>
              <a:cs typeface="B Nazanin" panose="00000400000000000000" pitchFamily="2" charset="-78"/>
            </a:rPr>
            <a:t>نوک پستان فرورفته </a:t>
          </a:r>
          <a:endParaRPr lang="en-US" sz="4000" dirty="0">
            <a:effectLst>
              <a:outerShdw blurRad="38100" dist="38100" dir="2700000" algn="tl">
                <a:srgbClr val="000000">
                  <a:alpha val="43137"/>
                </a:srgbClr>
              </a:outerShdw>
            </a:effectLst>
            <a:cs typeface="B Nazanin" panose="00000400000000000000" pitchFamily="2" charset="-78"/>
          </a:endParaRPr>
        </a:p>
      </dgm:t>
    </dgm:pt>
    <dgm:pt modelId="{542A38C4-E895-452B-BB12-4D2AB6CE1E1D}" type="parTrans" cxnId="{6C9D77DC-02AF-49AD-AD5F-F71B8E060C62}">
      <dgm:prSet/>
      <dgm:spPr/>
      <dgm:t>
        <a:bodyPr/>
        <a:lstStyle/>
        <a:p>
          <a:endParaRPr lang="en-US"/>
        </a:p>
      </dgm:t>
    </dgm:pt>
    <dgm:pt modelId="{5F33FC34-4856-4703-B750-077B1CDAEA61}" type="sibTrans" cxnId="{6C9D77DC-02AF-49AD-AD5F-F71B8E060C62}">
      <dgm:prSet/>
      <dgm:spPr/>
      <dgm:t>
        <a:bodyPr/>
        <a:lstStyle/>
        <a:p>
          <a:endParaRPr lang="en-US"/>
        </a:p>
      </dgm:t>
    </dgm:pt>
    <dgm:pt modelId="{6C2B028A-EE87-495D-9598-0523F0900D9C}" type="pres">
      <dgm:prSet presAssocID="{E9AB7FF7-D56B-42DE-BB3F-7550FB6FBBCA}" presName="linear" presStyleCnt="0">
        <dgm:presLayoutVars>
          <dgm:animLvl val="lvl"/>
          <dgm:resizeHandles val="exact"/>
        </dgm:presLayoutVars>
      </dgm:prSet>
      <dgm:spPr/>
      <dgm:t>
        <a:bodyPr/>
        <a:lstStyle/>
        <a:p>
          <a:endParaRPr lang="en-US"/>
        </a:p>
      </dgm:t>
    </dgm:pt>
    <dgm:pt modelId="{7E05AB7F-5000-4090-9CE3-1EF59A4CCEF5}" type="pres">
      <dgm:prSet presAssocID="{FCF77611-91E2-42D1-97A7-C4CF4C9B3497}" presName="parentText" presStyleLbl="node1" presStyleIdx="0" presStyleCnt="1">
        <dgm:presLayoutVars>
          <dgm:chMax val="0"/>
          <dgm:bulletEnabled val="1"/>
        </dgm:presLayoutVars>
      </dgm:prSet>
      <dgm:spPr/>
      <dgm:t>
        <a:bodyPr/>
        <a:lstStyle/>
        <a:p>
          <a:endParaRPr lang="en-US"/>
        </a:p>
      </dgm:t>
    </dgm:pt>
  </dgm:ptLst>
  <dgm:cxnLst>
    <dgm:cxn modelId="{CFD2C2AC-645C-40F7-8E2F-9111EDBB6162}" type="presOf" srcId="{E9AB7FF7-D56B-42DE-BB3F-7550FB6FBBCA}" destId="{6C2B028A-EE87-495D-9598-0523F0900D9C}" srcOrd="0" destOrd="0" presId="urn:microsoft.com/office/officeart/2005/8/layout/vList2"/>
    <dgm:cxn modelId="{02781FD2-71C1-46F4-9A2E-3FE4D935559D}" type="presOf" srcId="{FCF77611-91E2-42D1-97A7-C4CF4C9B3497}" destId="{7E05AB7F-5000-4090-9CE3-1EF59A4CCEF5}" srcOrd="0" destOrd="0" presId="urn:microsoft.com/office/officeart/2005/8/layout/vList2"/>
    <dgm:cxn modelId="{6C9D77DC-02AF-49AD-AD5F-F71B8E060C62}" srcId="{E9AB7FF7-D56B-42DE-BB3F-7550FB6FBBCA}" destId="{FCF77611-91E2-42D1-97A7-C4CF4C9B3497}" srcOrd="0" destOrd="0" parTransId="{542A38C4-E895-452B-BB12-4D2AB6CE1E1D}" sibTransId="{5F33FC34-4856-4703-B750-077B1CDAEA61}"/>
    <dgm:cxn modelId="{43273ED8-678F-43F5-A131-C91387D57FDA}" type="presParOf" srcId="{6C2B028A-EE87-495D-9598-0523F0900D9C}" destId="{7E05AB7F-5000-4090-9CE3-1EF59A4CCEF5}"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B7B11152-A4AE-4285-9651-97DB3777E72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DC852723-665F-46B9-9EF8-9B8156FF0CE5}">
      <dgm:prSet custT="1"/>
      <dgm:spPr/>
      <dgm:t>
        <a:bodyPr/>
        <a:lstStyle/>
        <a:p>
          <a:pPr algn="ctr" rtl="1"/>
          <a:r>
            <a:rPr lang="fa-IR" sz="4000" b="1" dirty="0" smtClean="0">
              <a:effectLst>
                <a:outerShdw blurRad="38100" dist="38100" dir="2700000" algn="tl">
                  <a:srgbClr val="000000">
                    <a:alpha val="43137"/>
                  </a:srgbClr>
                </a:outerShdw>
              </a:effectLst>
              <a:cs typeface="B Nazanin" panose="00000400000000000000" pitchFamily="2" charset="-78"/>
            </a:rPr>
            <a:t>عفونت پستان و یا </a:t>
          </a:r>
          <a:r>
            <a:rPr lang="fa-IR" sz="4000" b="1" dirty="0" err="1" smtClean="0">
              <a:effectLst>
                <a:outerShdw blurRad="38100" dist="38100" dir="2700000" algn="tl">
                  <a:srgbClr val="000000">
                    <a:alpha val="43137"/>
                  </a:srgbClr>
                </a:outerShdw>
              </a:effectLst>
              <a:cs typeface="B Nazanin" panose="00000400000000000000" pitchFamily="2" charset="-78"/>
            </a:rPr>
            <a:t>ماستیت</a:t>
          </a:r>
          <a:r>
            <a:rPr lang="fa-IR" sz="4000" b="1" dirty="0" smtClean="0">
              <a:effectLst>
                <a:outerShdw blurRad="38100" dist="38100" dir="2700000" algn="tl">
                  <a:srgbClr val="000000">
                    <a:alpha val="43137"/>
                  </a:srgbClr>
                </a:outerShdw>
              </a:effectLst>
              <a:cs typeface="B Nazanin" panose="00000400000000000000" pitchFamily="2" charset="-78"/>
            </a:rPr>
            <a:t> </a:t>
          </a:r>
          <a:endParaRPr lang="en-US" sz="4000" dirty="0">
            <a:effectLst>
              <a:outerShdw blurRad="38100" dist="38100" dir="2700000" algn="tl">
                <a:srgbClr val="000000">
                  <a:alpha val="43137"/>
                </a:srgbClr>
              </a:outerShdw>
            </a:effectLst>
            <a:cs typeface="B Nazanin" panose="00000400000000000000" pitchFamily="2" charset="-78"/>
          </a:endParaRPr>
        </a:p>
      </dgm:t>
    </dgm:pt>
    <dgm:pt modelId="{B8C1CFCA-6B87-4474-B58C-D993E68334B1}" type="parTrans" cxnId="{1899DF65-96FB-45F6-AF03-1CE59B52493F}">
      <dgm:prSet/>
      <dgm:spPr/>
      <dgm:t>
        <a:bodyPr/>
        <a:lstStyle/>
        <a:p>
          <a:endParaRPr lang="en-US" sz="4000"/>
        </a:p>
      </dgm:t>
    </dgm:pt>
    <dgm:pt modelId="{D8584F28-E368-4D42-8846-B27383A5F38D}" type="sibTrans" cxnId="{1899DF65-96FB-45F6-AF03-1CE59B52493F}">
      <dgm:prSet/>
      <dgm:spPr/>
      <dgm:t>
        <a:bodyPr/>
        <a:lstStyle/>
        <a:p>
          <a:endParaRPr lang="en-US" sz="4000"/>
        </a:p>
      </dgm:t>
    </dgm:pt>
    <dgm:pt modelId="{932355CA-4C6E-4A6B-8038-800F95C3D1E1}" type="pres">
      <dgm:prSet presAssocID="{B7B11152-A4AE-4285-9651-97DB3777E72F}" presName="linear" presStyleCnt="0">
        <dgm:presLayoutVars>
          <dgm:animLvl val="lvl"/>
          <dgm:resizeHandles val="exact"/>
        </dgm:presLayoutVars>
      </dgm:prSet>
      <dgm:spPr/>
      <dgm:t>
        <a:bodyPr/>
        <a:lstStyle/>
        <a:p>
          <a:endParaRPr lang="en-US"/>
        </a:p>
      </dgm:t>
    </dgm:pt>
    <dgm:pt modelId="{0D734C52-B44A-479F-9127-C133833A1265}" type="pres">
      <dgm:prSet presAssocID="{DC852723-665F-46B9-9EF8-9B8156FF0CE5}" presName="parentText" presStyleLbl="node1" presStyleIdx="0" presStyleCnt="1">
        <dgm:presLayoutVars>
          <dgm:chMax val="0"/>
          <dgm:bulletEnabled val="1"/>
        </dgm:presLayoutVars>
      </dgm:prSet>
      <dgm:spPr/>
      <dgm:t>
        <a:bodyPr/>
        <a:lstStyle/>
        <a:p>
          <a:endParaRPr lang="en-US"/>
        </a:p>
      </dgm:t>
    </dgm:pt>
  </dgm:ptLst>
  <dgm:cxnLst>
    <dgm:cxn modelId="{1899DF65-96FB-45F6-AF03-1CE59B52493F}" srcId="{B7B11152-A4AE-4285-9651-97DB3777E72F}" destId="{DC852723-665F-46B9-9EF8-9B8156FF0CE5}" srcOrd="0" destOrd="0" parTransId="{B8C1CFCA-6B87-4474-B58C-D993E68334B1}" sibTransId="{D8584F28-E368-4D42-8846-B27383A5F38D}"/>
    <dgm:cxn modelId="{B05A16FA-3EE2-4E21-ACC0-5BF040E15C34}" type="presOf" srcId="{DC852723-665F-46B9-9EF8-9B8156FF0CE5}" destId="{0D734C52-B44A-479F-9127-C133833A1265}" srcOrd="0" destOrd="0" presId="urn:microsoft.com/office/officeart/2005/8/layout/vList2"/>
    <dgm:cxn modelId="{2336805B-AC54-4B88-9B25-810B666F19E2}" type="presOf" srcId="{B7B11152-A4AE-4285-9651-97DB3777E72F}" destId="{932355CA-4C6E-4A6B-8038-800F95C3D1E1}" srcOrd="0" destOrd="0" presId="urn:microsoft.com/office/officeart/2005/8/layout/vList2"/>
    <dgm:cxn modelId="{A3540D29-866C-40C0-B4B6-6A0CDF506FB4}" type="presParOf" srcId="{932355CA-4C6E-4A6B-8038-800F95C3D1E1}" destId="{0D734C52-B44A-479F-9127-C133833A1265}"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9C39B414-742A-4E62-83BC-46B33739B82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4E573F7-275C-40B6-92FD-201C37A977EA}">
      <dgm:prSet custT="1"/>
      <dgm:spPr/>
      <dgm:t>
        <a:bodyPr/>
        <a:lstStyle/>
        <a:p>
          <a:pPr algn="ctr" rtl="1"/>
          <a:r>
            <a:rPr lang="fa-IR" sz="4000" b="1" dirty="0" smtClean="0">
              <a:effectLst>
                <a:outerShdw blurRad="38100" dist="38100" dir="2700000" algn="tl">
                  <a:srgbClr val="000000">
                    <a:alpha val="43137"/>
                  </a:srgbClr>
                </a:outerShdw>
              </a:effectLst>
              <a:cs typeface="B Nazanin" panose="00000400000000000000" pitchFamily="2" charset="-78"/>
            </a:rPr>
            <a:t>علل </a:t>
          </a:r>
          <a:r>
            <a:rPr lang="fa-IR" sz="4000" b="1" dirty="0" err="1" smtClean="0">
              <a:effectLst>
                <a:outerShdw blurRad="38100" dist="38100" dir="2700000" algn="tl">
                  <a:srgbClr val="000000">
                    <a:alpha val="43137"/>
                  </a:srgbClr>
                </a:outerShdw>
              </a:effectLst>
              <a:cs typeface="B Nazanin" panose="00000400000000000000" pitchFamily="2" charset="-78"/>
            </a:rPr>
            <a:t>ماستیت</a:t>
          </a:r>
          <a:r>
            <a:rPr lang="fa-IR" sz="4000" b="1" dirty="0" smtClean="0">
              <a:effectLst>
                <a:outerShdw blurRad="38100" dist="38100" dir="2700000" algn="tl">
                  <a:srgbClr val="000000">
                    <a:alpha val="43137"/>
                  </a:srgbClr>
                </a:outerShdw>
              </a:effectLst>
              <a:cs typeface="B Nazanin" panose="00000400000000000000" pitchFamily="2" charset="-78"/>
            </a:rPr>
            <a:t> (</a:t>
          </a:r>
          <a:r>
            <a:rPr lang="fa-IR" sz="4000" b="1" dirty="0" err="1" smtClean="0">
              <a:effectLst>
                <a:outerShdw blurRad="38100" dist="38100" dir="2700000" algn="tl">
                  <a:srgbClr val="000000">
                    <a:alpha val="43137"/>
                  </a:srgbClr>
                </a:outerShdw>
              </a:effectLst>
              <a:cs typeface="B Nazanin" panose="00000400000000000000" pitchFamily="2" charset="-78"/>
            </a:rPr>
            <a:t>استاز</a:t>
          </a:r>
          <a:r>
            <a:rPr lang="fa-IR" sz="4000" b="1" dirty="0" smtClean="0">
              <a:effectLst>
                <a:outerShdw blurRad="38100" dist="38100" dir="2700000" algn="tl">
                  <a:srgbClr val="000000">
                    <a:alpha val="43137"/>
                  </a:srgbClr>
                </a:outerShdw>
              </a:effectLst>
              <a:cs typeface="B Nazanin" panose="00000400000000000000" pitchFamily="2" charset="-78"/>
            </a:rPr>
            <a:t> شیر و نه عفونی)</a:t>
          </a:r>
          <a:endParaRPr lang="en-US" sz="4000" dirty="0">
            <a:effectLst>
              <a:outerShdw blurRad="38100" dist="38100" dir="2700000" algn="tl">
                <a:srgbClr val="000000">
                  <a:alpha val="43137"/>
                </a:srgbClr>
              </a:outerShdw>
            </a:effectLst>
            <a:cs typeface="B Nazanin" panose="00000400000000000000" pitchFamily="2" charset="-78"/>
          </a:endParaRPr>
        </a:p>
      </dgm:t>
    </dgm:pt>
    <dgm:pt modelId="{7D28F287-4121-45E5-8AD2-D758803C7ED0}" type="parTrans" cxnId="{78A4B14A-7C16-4A0E-BDD6-4BF6D9EAA5AA}">
      <dgm:prSet/>
      <dgm:spPr/>
      <dgm:t>
        <a:bodyPr/>
        <a:lstStyle/>
        <a:p>
          <a:endParaRPr lang="en-US"/>
        </a:p>
      </dgm:t>
    </dgm:pt>
    <dgm:pt modelId="{DAE6FB8A-9B54-4299-872F-3F5A1140B273}" type="sibTrans" cxnId="{78A4B14A-7C16-4A0E-BDD6-4BF6D9EAA5AA}">
      <dgm:prSet/>
      <dgm:spPr/>
      <dgm:t>
        <a:bodyPr/>
        <a:lstStyle/>
        <a:p>
          <a:endParaRPr lang="en-US"/>
        </a:p>
      </dgm:t>
    </dgm:pt>
    <dgm:pt modelId="{06C12F95-2A82-4ED3-BD78-4347ABB4A644}" type="pres">
      <dgm:prSet presAssocID="{9C39B414-742A-4E62-83BC-46B33739B829}" presName="linear" presStyleCnt="0">
        <dgm:presLayoutVars>
          <dgm:animLvl val="lvl"/>
          <dgm:resizeHandles val="exact"/>
        </dgm:presLayoutVars>
      </dgm:prSet>
      <dgm:spPr/>
      <dgm:t>
        <a:bodyPr/>
        <a:lstStyle/>
        <a:p>
          <a:endParaRPr lang="en-US"/>
        </a:p>
      </dgm:t>
    </dgm:pt>
    <dgm:pt modelId="{C21119B6-7656-4523-B8AD-9CE04304C949}" type="pres">
      <dgm:prSet presAssocID="{94E573F7-275C-40B6-92FD-201C37A977EA}" presName="parentText" presStyleLbl="node1" presStyleIdx="0" presStyleCnt="1">
        <dgm:presLayoutVars>
          <dgm:chMax val="0"/>
          <dgm:bulletEnabled val="1"/>
        </dgm:presLayoutVars>
      </dgm:prSet>
      <dgm:spPr/>
      <dgm:t>
        <a:bodyPr/>
        <a:lstStyle/>
        <a:p>
          <a:endParaRPr lang="en-US"/>
        </a:p>
      </dgm:t>
    </dgm:pt>
  </dgm:ptLst>
  <dgm:cxnLst>
    <dgm:cxn modelId="{1FB1AC99-C980-4846-81E2-6F4B7AD4ADC5}" type="presOf" srcId="{94E573F7-275C-40B6-92FD-201C37A977EA}" destId="{C21119B6-7656-4523-B8AD-9CE04304C949}" srcOrd="0" destOrd="0" presId="urn:microsoft.com/office/officeart/2005/8/layout/vList2"/>
    <dgm:cxn modelId="{34BBC903-91D4-4764-B7C2-7BBC01CE03F9}" type="presOf" srcId="{9C39B414-742A-4E62-83BC-46B33739B829}" destId="{06C12F95-2A82-4ED3-BD78-4347ABB4A644}" srcOrd="0" destOrd="0" presId="urn:microsoft.com/office/officeart/2005/8/layout/vList2"/>
    <dgm:cxn modelId="{78A4B14A-7C16-4A0E-BDD6-4BF6D9EAA5AA}" srcId="{9C39B414-742A-4E62-83BC-46B33739B829}" destId="{94E573F7-275C-40B6-92FD-201C37A977EA}" srcOrd="0" destOrd="0" parTransId="{7D28F287-4121-45E5-8AD2-D758803C7ED0}" sibTransId="{DAE6FB8A-9B54-4299-872F-3F5A1140B273}"/>
    <dgm:cxn modelId="{1056C0EF-6F8A-4888-A711-A5383C0DEAE3}" type="presParOf" srcId="{06C12F95-2A82-4ED3-BD78-4347ABB4A644}" destId="{C21119B6-7656-4523-B8AD-9CE04304C949}"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BB56DDC2-0357-4676-8458-28B998A81FD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35C62E2-E54E-45CF-9E71-4D627EF906D5}">
      <dgm:prSet custT="1"/>
      <dgm:spPr/>
      <dgm:t>
        <a:bodyPr/>
        <a:lstStyle/>
        <a:p>
          <a:pPr algn="ctr" rtl="1"/>
          <a:r>
            <a:rPr lang="fa-IR" sz="4400" b="1" dirty="0" smtClean="0">
              <a:effectLst>
                <a:outerShdw blurRad="38100" dist="38100" dir="2700000" algn="tl">
                  <a:srgbClr val="000000">
                    <a:alpha val="43137"/>
                  </a:srgbClr>
                </a:outerShdw>
              </a:effectLst>
              <a:cs typeface="B Nazanin" panose="00000400000000000000" pitchFamily="2" charset="-78"/>
            </a:rPr>
            <a:t>بزرگ </a:t>
          </a:r>
          <a:r>
            <a:rPr lang="fa-IR" sz="4400" b="1" dirty="0" err="1" smtClean="0">
              <a:effectLst>
                <a:outerShdw blurRad="38100" dist="38100" dir="2700000" algn="tl">
                  <a:srgbClr val="000000">
                    <a:alpha val="43137"/>
                  </a:srgbClr>
                </a:outerShdw>
              </a:effectLst>
              <a:cs typeface="B Nazanin" panose="00000400000000000000" pitchFamily="2" charset="-78"/>
            </a:rPr>
            <a:t>كردن</a:t>
          </a:r>
          <a:r>
            <a:rPr lang="fa-IR" sz="4400" b="1" dirty="0" smtClean="0">
              <a:effectLst>
                <a:outerShdw blurRad="38100" dist="38100" dir="2700000" algn="tl">
                  <a:srgbClr val="000000">
                    <a:alpha val="43137"/>
                  </a:srgbClr>
                </a:outerShdw>
              </a:effectLst>
              <a:cs typeface="B Nazanin" panose="00000400000000000000" pitchFamily="2" charset="-78"/>
            </a:rPr>
            <a:t> پستان</a:t>
          </a:r>
          <a:endParaRPr lang="en-US" sz="4400" b="1" dirty="0" smtClean="0">
            <a:effectLst>
              <a:outerShdw blurRad="38100" dist="38100" dir="2700000" algn="tl">
                <a:srgbClr val="000000">
                  <a:alpha val="43137"/>
                </a:srgbClr>
              </a:outerShdw>
            </a:effectLst>
            <a:cs typeface="B Nazanin" panose="00000400000000000000" pitchFamily="2" charset="-78"/>
          </a:endParaRPr>
        </a:p>
        <a:p>
          <a:pPr algn="ctr" rtl="1"/>
          <a:r>
            <a:rPr lang="fa-IR" sz="4400" b="1" dirty="0" smtClean="0">
              <a:effectLst>
                <a:outerShdw blurRad="38100" dist="38100" dir="2700000" algn="tl">
                  <a:srgbClr val="000000">
                    <a:alpha val="43137"/>
                  </a:srgbClr>
                </a:outerShdw>
              </a:effectLst>
              <a:cs typeface="B Nazanin" panose="00000400000000000000" pitchFamily="2" charset="-78"/>
            </a:rPr>
            <a:t>(</a:t>
          </a:r>
          <a:r>
            <a:rPr lang="en-US" sz="4400" b="1" dirty="0" smtClean="0">
              <a:effectLst>
                <a:outerShdw blurRad="38100" dist="38100" dir="2700000" algn="tl">
                  <a:srgbClr val="000000">
                    <a:alpha val="43137"/>
                  </a:srgbClr>
                </a:outerShdw>
              </a:effectLst>
              <a:cs typeface="B Nazanin" panose="00000400000000000000" pitchFamily="2" charset="-78"/>
            </a:rPr>
            <a:t>Breast Augmentation</a:t>
          </a:r>
          <a:r>
            <a:rPr lang="fa-IR" sz="4400" b="1" dirty="0" smtClean="0">
              <a:effectLst>
                <a:outerShdw blurRad="38100" dist="38100" dir="2700000" algn="tl">
                  <a:srgbClr val="000000">
                    <a:alpha val="43137"/>
                  </a:srgbClr>
                </a:outerShdw>
              </a:effectLst>
              <a:cs typeface="B Nazanin" panose="00000400000000000000" pitchFamily="2" charset="-78"/>
            </a:rPr>
            <a:t>)</a:t>
          </a:r>
          <a:endParaRPr lang="en-US" sz="4400" dirty="0">
            <a:effectLst>
              <a:outerShdw blurRad="38100" dist="38100" dir="2700000" algn="tl">
                <a:srgbClr val="000000">
                  <a:alpha val="43137"/>
                </a:srgbClr>
              </a:outerShdw>
            </a:effectLst>
            <a:cs typeface="B Nazanin" panose="00000400000000000000" pitchFamily="2" charset="-78"/>
          </a:endParaRPr>
        </a:p>
      </dgm:t>
    </dgm:pt>
    <dgm:pt modelId="{EE962DEC-0FC8-48E6-B15E-AD875330ED7C}" type="parTrans" cxnId="{32950D58-BE0F-439D-99C7-2216B3F49411}">
      <dgm:prSet/>
      <dgm:spPr/>
      <dgm:t>
        <a:bodyPr/>
        <a:lstStyle/>
        <a:p>
          <a:endParaRPr lang="en-US"/>
        </a:p>
      </dgm:t>
    </dgm:pt>
    <dgm:pt modelId="{C0FC77DD-C76B-426B-A8A9-156C58ECB0E5}" type="sibTrans" cxnId="{32950D58-BE0F-439D-99C7-2216B3F49411}">
      <dgm:prSet/>
      <dgm:spPr/>
      <dgm:t>
        <a:bodyPr/>
        <a:lstStyle/>
        <a:p>
          <a:endParaRPr lang="en-US"/>
        </a:p>
      </dgm:t>
    </dgm:pt>
    <dgm:pt modelId="{A7AB390C-BB12-4E45-99AA-7EFA1C71A004}" type="pres">
      <dgm:prSet presAssocID="{BB56DDC2-0357-4676-8458-28B998A81FD8}" presName="linear" presStyleCnt="0">
        <dgm:presLayoutVars>
          <dgm:animLvl val="lvl"/>
          <dgm:resizeHandles val="exact"/>
        </dgm:presLayoutVars>
      </dgm:prSet>
      <dgm:spPr/>
      <dgm:t>
        <a:bodyPr/>
        <a:lstStyle/>
        <a:p>
          <a:endParaRPr lang="en-US"/>
        </a:p>
      </dgm:t>
    </dgm:pt>
    <dgm:pt modelId="{9CDDC79D-4A4E-4C1A-9F00-D50D07D13B9A}" type="pres">
      <dgm:prSet presAssocID="{B35C62E2-E54E-45CF-9E71-4D627EF906D5}" presName="parentText" presStyleLbl="node1" presStyleIdx="0" presStyleCnt="1" custScaleY="318665">
        <dgm:presLayoutVars>
          <dgm:chMax val="0"/>
          <dgm:bulletEnabled val="1"/>
        </dgm:presLayoutVars>
      </dgm:prSet>
      <dgm:spPr/>
      <dgm:t>
        <a:bodyPr/>
        <a:lstStyle/>
        <a:p>
          <a:endParaRPr lang="en-US"/>
        </a:p>
      </dgm:t>
    </dgm:pt>
  </dgm:ptLst>
  <dgm:cxnLst>
    <dgm:cxn modelId="{6313B420-E146-47FA-91B9-23CEA817E5AA}" type="presOf" srcId="{B35C62E2-E54E-45CF-9E71-4D627EF906D5}" destId="{9CDDC79D-4A4E-4C1A-9F00-D50D07D13B9A}" srcOrd="0" destOrd="0" presId="urn:microsoft.com/office/officeart/2005/8/layout/vList2"/>
    <dgm:cxn modelId="{328B0D28-72FD-4882-B0A7-8C2E780D1C28}" type="presOf" srcId="{BB56DDC2-0357-4676-8458-28B998A81FD8}" destId="{A7AB390C-BB12-4E45-99AA-7EFA1C71A004}" srcOrd="0" destOrd="0" presId="urn:microsoft.com/office/officeart/2005/8/layout/vList2"/>
    <dgm:cxn modelId="{32950D58-BE0F-439D-99C7-2216B3F49411}" srcId="{BB56DDC2-0357-4676-8458-28B998A81FD8}" destId="{B35C62E2-E54E-45CF-9E71-4D627EF906D5}" srcOrd="0" destOrd="0" parTransId="{EE962DEC-0FC8-48E6-B15E-AD875330ED7C}" sibTransId="{C0FC77DD-C76B-426B-A8A9-156C58ECB0E5}"/>
    <dgm:cxn modelId="{2C53B5C6-4A15-4841-BF4D-0B4B28C987EE}" type="presParOf" srcId="{A7AB390C-BB12-4E45-99AA-7EFA1C71A004}" destId="{9CDDC79D-4A4E-4C1A-9F00-D50D07D13B9A}"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BB56DDC2-0357-4676-8458-28B998A81FD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35C62E2-E54E-45CF-9E71-4D627EF906D5}">
      <dgm:prSet custT="1"/>
      <dgm:spPr/>
      <dgm:t>
        <a:bodyPr/>
        <a:lstStyle/>
        <a:p>
          <a:pPr algn="ctr" rtl="1"/>
          <a:r>
            <a:rPr lang="fa-IR" sz="4400" b="1" dirty="0" smtClean="0">
              <a:effectLst>
                <a:outerShdw blurRad="38100" dist="38100" dir="2700000" algn="tl">
                  <a:srgbClr val="000000">
                    <a:alpha val="43137"/>
                  </a:srgbClr>
                </a:outerShdw>
              </a:effectLst>
              <a:cs typeface="B Nazanin" panose="00000400000000000000" pitchFamily="2" charset="-78"/>
            </a:rPr>
            <a:t>بزرگ </a:t>
          </a:r>
          <a:r>
            <a:rPr lang="fa-IR" sz="4400" b="1" dirty="0" err="1" smtClean="0">
              <a:effectLst>
                <a:outerShdw blurRad="38100" dist="38100" dir="2700000" algn="tl">
                  <a:srgbClr val="000000">
                    <a:alpha val="43137"/>
                  </a:srgbClr>
                </a:outerShdw>
              </a:effectLst>
              <a:cs typeface="B Nazanin" panose="00000400000000000000" pitchFamily="2" charset="-78"/>
            </a:rPr>
            <a:t>كردن</a:t>
          </a:r>
          <a:r>
            <a:rPr lang="fa-IR" sz="4400" b="1" dirty="0" smtClean="0">
              <a:effectLst>
                <a:outerShdw blurRad="38100" dist="38100" dir="2700000" algn="tl">
                  <a:srgbClr val="000000">
                    <a:alpha val="43137"/>
                  </a:srgbClr>
                </a:outerShdw>
              </a:effectLst>
              <a:cs typeface="B Nazanin" panose="00000400000000000000" pitchFamily="2" charset="-78"/>
            </a:rPr>
            <a:t> پستان</a:t>
          </a:r>
          <a:endParaRPr lang="en-US" sz="4400" b="1" dirty="0" smtClean="0">
            <a:effectLst>
              <a:outerShdw blurRad="38100" dist="38100" dir="2700000" algn="tl">
                <a:srgbClr val="000000">
                  <a:alpha val="43137"/>
                </a:srgbClr>
              </a:outerShdw>
            </a:effectLst>
            <a:cs typeface="B Nazanin" panose="00000400000000000000" pitchFamily="2" charset="-78"/>
          </a:endParaRPr>
        </a:p>
      </dgm:t>
    </dgm:pt>
    <dgm:pt modelId="{EE962DEC-0FC8-48E6-B15E-AD875330ED7C}" type="parTrans" cxnId="{32950D58-BE0F-439D-99C7-2216B3F49411}">
      <dgm:prSet/>
      <dgm:spPr/>
      <dgm:t>
        <a:bodyPr/>
        <a:lstStyle/>
        <a:p>
          <a:endParaRPr lang="en-US"/>
        </a:p>
      </dgm:t>
    </dgm:pt>
    <dgm:pt modelId="{C0FC77DD-C76B-426B-A8A9-156C58ECB0E5}" type="sibTrans" cxnId="{32950D58-BE0F-439D-99C7-2216B3F49411}">
      <dgm:prSet/>
      <dgm:spPr/>
      <dgm:t>
        <a:bodyPr/>
        <a:lstStyle/>
        <a:p>
          <a:endParaRPr lang="en-US"/>
        </a:p>
      </dgm:t>
    </dgm:pt>
    <dgm:pt modelId="{A7AB390C-BB12-4E45-99AA-7EFA1C71A004}" type="pres">
      <dgm:prSet presAssocID="{BB56DDC2-0357-4676-8458-28B998A81FD8}" presName="linear" presStyleCnt="0">
        <dgm:presLayoutVars>
          <dgm:animLvl val="lvl"/>
          <dgm:resizeHandles val="exact"/>
        </dgm:presLayoutVars>
      </dgm:prSet>
      <dgm:spPr/>
      <dgm:t>
        <a:bodyPr/>
        <a:lstStyle/>
        <a:p>
          <a:endParaRPr lang="en-US"/>
        </a:p>
      </dgm:t>
    </dgm:pt>
    <dgm:pt modelId="{9CDDC79D-4A4E-4C1A-9F00-D50D07D13B9A}" type="pres">
      <dgm:prSet presAssocID="{B35C62E2-E54E-45CF-9E71-4D627EF906D5}" presName="parentText" presStyleLbl="node1" presStyleIdx="0" presStyleCnt="1" custScaleY="98485">
        <dgm:presLayoutVars>
          <dgm:chMax val="0"/>
          <dgm:bulletEnabled val="1"/>
        </dgm:presLayoutVars>
      </dgm:prSet>
      <dgm:spPr/>
      <dgm:t>
        <a:bodyPr/>
        <a:lstStyle/>
        <a:p>
          <a:endParaRPr lang="en-US"/>
        </a:p>
      </dgm:t>
    </dgm:pt>
  </dgm:ptLst>
  <dgm:cxnLst>
    <dgm:cxn modelId="{10EE20C1-F7CA-4909-A69C-A510828A9186}" type="presOf" srcId="{BB56DDC2-0357-4676-8458-28B998A81FD8}" destId="{A7AB390C-BB12-4E45-99AA-7EFA1C71A004}" srcOrd="0" destOrd="0" presId="urn:microsoft.com/office/officeart/2005/8/layout/vList2"/>
    <dgm:cxn modelId="{32950D58-BE0F-439D-99C7-2216B3F49411}" srcId="{BB56DDC2-0357-4676-8458-28B998A81FD8}" destId="{B35C62E2-E54E-45CF-9E71-4D627EF906D5}" srcOrd="0" destOrd="0" parTransId="{EE962DEC-0FC8-48E6-B15E-AD875330ED7C}" sibTransId="{C0FC77DD-C76B-426B-A8A9-156C58ECB0E5}"/>
    <dgm:cxn modelId="{BB2D91AA-9A65-4E77-9F71-026A85EAF3FA}" type="presOf" srcId="{B35C62E2-E54E-45CF-9E71-4D627EF906D5}" destId="{9CDDC79D-4A4E-4C1A-9F00-D50D07D13B9A}" srcOrd="0" destOrd="0" presId="urn:microsoft.com/office/officeart/2005/8/layout/vList2"/>
    <dgm:cxn modelId="{576EF0D1-A41B-4E87-9E47-4C138726D0B2}" type="presParOf" srcId="{A7AB390C-BB12-4E45-99AA-7EFA1C71A004}" destId="{9CDDC79D-4A4E-4C1A-9F00-D50D07D13B9A}"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BB56DDC2-0357-4676-8458-28B998A81FD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35C62E2-E54E-45CF-9E71-4D627EF906D5}">
      <dgm:prSet custT="1"/>
      <dgm:spPr/>
      <dgm:t>
        <a:bodyPr/>
        <a:lstStyle/>
        <a:p>
          <a:pPr algn="ctr" rtl="1"/>
          <a:r>
            <a:rPr lang="fa-IR" sz="4400" b="1" dirty="0" err="1" smtClean="0">
              <a:effectLst>
                <a:outerShdw blurRad="38100" dist="38100" dir="2700000" algn="tl">
                  <a:srgbClr val="000000">
                    <a:alpha val="43137"/>
                  </a:srgbClr>
                </a:outerShdw>
              </a:effectLst>
              <a:cs typeface="B Nazanin" panose="00000400000000000000" pitchFamily="2" charset="-78"/>
            </a:rPr>
            <a:t>كوچك</a:t>
          </a:r>
          <a:r>
            <a:rPr lang="fa-IR" sz="4400" b="1" dirty="0" smtClean="0">
              <a:effectLst>
                <a:outerShdw blurRad="38100" dist="38100" dir="2700000" algn="tl">
                  <a:srgbClr val="000000">
                    <a:alpha val="43137"/>
                  </a:srgbClr>
                </a:outerShdw>
              </a:effectLst>
              <a:cs typeface="B Nazanin" panose="00000400000000000000" pitchFamily="2" charset="-78"/>
            </a:rPr>
            <a:t> </a:t>
          </a:r>
          <a:r>
            <a:rPr lang="fa-IR" sz="4400" b="1" dirty="0" err="1" smtClean="0">
              <a:effectLst>
                <a:outerShdw blurRad="38100" dist="38100" dir="2700000" algn="tl">
                  <a:srgbClr val="000000">
                    <a:alpha val="43137"/>
                  </a:srgbClr>
                </a:outerShdw>
              </a:effectLst>
              <a:cs typeface="B Nazanin" panose="00000400000000000000" pitchFamily="2" charset="-78"/>
            </a:rPr>
            <a:t>كردن</a:t>
          </a:r>
          <a:r>
            <a:rPr lang="fa-IR" sz="4400" b="1" dirty="0" smtClean="0">
              <a:effectLst>
                <a:outerShdw blurRad="38100" dist="38100" dir="2700000" algn="tl">
                  <a:srgbClr val="000000">
                    <a:alpha val="43137"/>
                  </a:srgbClr>
                </a:outerShdw>
              </a:effectLst>
              <a:cs typeface="B Nazanin" panose="00000400000000000000" pitchFamily="2" charset="-78"/>
            </a:rPr>
            <a:t> و بالا کشیدن پستان</a:t>
          </a:r>
          <a:endParaRPr lang="en-US" sz="4400" b="1" dirty="0" smtClean="0">
            <a:effectLst>
              <a:outerShdw blurRad="38100" dist="38100" dir="2700000" algn="tl">
                <a:srgbClr val="000000">
                  <a:alpha val="43137"/>
                </a:srgbClr>
              </a:outerShdw>
            </a:effectLst>
            <a:cs typeface="B Nazanin" panose="00000400000000000000" pitchFamily="2" charset="-78"/>
          </a:endParaRPr>
        </a:p>
      </dgm:t>
    </dgm:pt>
    <dgm:pt modelId="{EE962DEC-0FC8-48E6-B15E-AD875330ED7C}" type="parTrans" cxnId="{32950D58-BE0F-439D-99C7-2216B3F49411}">
      <dgm:prSet/>
      <dgm:spPr/>
      <dgm:t>
        <a:bodyPr/>
        <a:lstStyle/>
        <a:p>
          <a:endParaRPr lang="en-US"/>
        </a:p>
      </dgm:t>
    </dgm:pt>
    <dgm:pt modelId="{C0FC77DD-C76B-426B-A8A9-156C58ECB0E5}" type="sibTrans" cxnId="{32950D58-BE0F-439D-99C7-2216B3F49411}">
      <dgm:prSet/>
      <dgm:spPr/>
      <dgm:t>
        <a:bodyPr/>
        <a:lstStyle/>
        <a:p>
          <a:endParaRPr lang="en-US"/>
        </a:p>
      </dgm:t>
    </dgm:pt>
    <dgm:pt modelId="{A7AB390C-BB12-4E45-99AA-7EFA1C71A004}" type="pres">
      <dgm:prSet presAssocID="{BB56DDC2-0357-4676-8458-28B998A81FD8}" presName="linear" presStyleCnt="0">
        <dgm:presLayoutVars>
          <dgm:animLvl val="lvl"/>
          <dgm:resizeHandles val="exact"/>
        </dgm:presLayoutVars>
      </dgm:prSet>
      <dgm:spPr/>
      <dgm:t>
        <a:bodyPr/>
        <a:lstStyle/>
        <a:p>
          <a:endParaRPr lang="en-US"/>
        </a:p>
      </dgm:t>
    </dgm:pt>
    <dgm:pt modelId="{9CDDC79D-4A4E-4C1A-9F00-D50D07D13B9A}" type="pres">
      <dgm:prSet presAssocID="{B35C62E2-E54E-45CF-9E71-4D627EF906D5}" presName="parentText" presStyleLbl="node1" presStyleIdx="0" presStyleCnt="1" custScaleY="98485">
        <dgm:presLayoutVars>
          <dgm:chMax val="0"/>
          <dgm:bulletEnabled val="1"/>
        </dgm:presLayoutVars>
      </dgm:prSet>
      <dgm:spPr/>
      <dgm:t>
        <a:bodyPr/>
        <a:lstStyle/>
        <a:p>
          <a:endParaRPr lang="en-US"/>
        </a:p>
      </dgm:t>
    </dgm:pt>
  </dgm:ptLst>
  <dgm:cxnLst>
    <dgm:cxn modelId="{6AE911DA-4463-4033-B610-CC5525259EE8}" type="presOf" srcId="{BB56DDC2-0357-4676-8458-28B998A81FD8}" destId="{A7AB390C-BB12-4E45-99AA-7EFA1C71A004}" srcOrd="0" destOrd="0" presId="urn:microsoft.com/office/officeart/2005/8/layout/vList2"/>
    <dgm:cxn modelId="{21AE4480-5DE6-4825-B098-409C8DB13B82}" type="presOf" srcId="{B35C62E2-E54E-45CF-9E71-4D627EF906D5}" destId="{9CDDC79D-4A4E-4C1A-9F00-D50D07D13B9A}" srcOrd="0" destOrd="0" presId="urn:microsoft.com/office/officeart/2005/8/layout/vList2"/>
    <dgm:cxn modelId="{32950D58-BE0F-439D-99C7-2216B3F49411}" srcId="{BB56DDC2-0357-4676-8458-28B998A81FD8}" destId="{B35C62E2-E54E-45CF-9E71-4D627EF906D5}" srcOrd="0" destOrd="0" parTransId="{EE962DEC-0FC8-48E6-B15E-AD875330ED7C}" sibTransId="{C0FC77DD-C76B-426B-A8A9-156C58ECB0E5}"/>
    <dgm:cxn modelId="{84571091-1261-4EA2-A290-5D3480A67F75}" type="presParOf" srcId="{A7AB390C-BB12-4E45-99AA-7EFA1C71A004}" destId="{9CDDC79D-4A4E-4C1A-9F00-D50D07D13B9A}"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7B6247A5-1C68-48E7-8A77-4DD3C0DEF84D}" type="doc">
      <dgm:prSet loTypeId="urn:microsoft.com/office/officeart/2005/8/layout/vList2" loCatId="list" qsTypeId="urn:microsoft.com/office/officeart/2005/8/quickstyle/simple1" qsCatId="simple" csTypeId="urn:microsoft.com/office/officeart/2005/8/colors/accent1_2" csCatId="accent1" phldr="1"/>
      <dgm:spPr/>
      <dgm:t>
        <a:bodyPr/>
        <a:lstStyle/>
        <a:p>
          <a:pPr rtl="1"/>
          <a:endParaRPr lang="fa-IR"/>
        </a:p>
      </dgm:t>
    </dgm:pt>
    <dgm:pt modelId="{BC69A7D9-464A-4118-84CE-EC1036B09CA6}">
      <dgm:prSet custT="1"/>
      <dgm:spPr/>
      <dgm:t>
        <a:bodyPr/>
        <a:lstStyle/>
        <a:p>
          <a:pPr algn="ctr" rtl="1"/>
          <a:r>
            <a:rPr lang="fa-IR" sz="4000" b="1" dirty="0" smtClean="0">
              <a:effectLst>
                <a:outerShdw blurRad="38100" dist="38100" dir="2700000" algn="tl">
                  <a:srgbClr val="000000">
                    <a:alpha val="43137"/>
                  </a:srgbClr>
                </a:outerShdw>
              </a:effectLst>
              <a:cs typeface="B Nazanin" panose="00000400000000000000" pitchFamily="2" charset="-78"/>
            </a:rPr>
            <a:t>نتیجه</a:t>
          </a:r>
          <a:endParaRPr lang="fa-IR" sz="4000" dirty="0">
            <a:effectLst>
              <a:outerShdw blurRad="38100" dist="38100" dir="2700000" algn="tl">
                <a:srgbClr val="000000">
                  <a:alpha val="43137"/>
                </a:srgbClr>
              </a:outerShdw>
            </a:effectLst>
            <a:cs typeface="B Nazanin" panose="00000400000000000000" pitchFamily="2" charset="-78"/>
          </a:endParaRPr>
        </a:p>
      </dgm:t>
    </dgm:pt>
    <dgm:pt modelId="{AB34BDD3-EB6A-4BF5-B054-1E642D692797}" type="parTrans" cxnId="{BB220385-D8FF-42ED-83BD-8AE86A500D0C}">
      <dgm:prSet/>
      <dgm:spPr/>
      <dgm:t>
        <a:bodyPr/>
        <a:lstStyle/>
        <a:p>
          <a:pPr rtl="1"/>
          <a:endParaRPr lang="fa-IR"/>
        </a:p>
      </dgm:t>
    </dgm:pt>
    <dgm:pt modelId="{454717CE-D4B8-479A-B46C-185169E25811}" type="sibTrans" cxnId="{BB220385-D8FF-42ED-83BD-8AE86A500D0C}">
      <dgm:prSet/>
      <dgm:spPr/>
      <dgm:t>
        <a:bodyPr/>
        <a:lstStyle/>
        <a:p>
          <a:pPr rtl="1"/>
          <a:endParaRPr lang="fa-IR"/>
        </a:p>
      </dgm:t>
    </dgm:pt>
    <dgm:pt modelId="{F2D281C4-B679-4973-98C8-7A52CB34141B}" type="pres">
      <dgm:prSet presAssocID="{7B6247A5-1C68-48E7-8A77-4DD3C0DEF84D}" presName="linear" presStyleCnt="0">
        <dgm:presLayoutVars>
          <dgm:animLvl val="lvl"/>
          <dgm:resizeHandles val="exact"/>
        </dgm:presLayoutVars>
      </dgm:prSet>
      <dgm:spPr/>
      <dgm:t>
        <a:bodyPr/>
        <a:lstStyle/>
        <a:p>
          <a:endParaRPr lang="en-US"/>
        </a:p>
      </dgm:t>
    </dgm:pt>
    <dgm:pt modelId="{99626C8B-22A9-44CF-8ED7-996D8A3063DF}" type="pres">
      <dgm:prSet presAssocID="{BC69A7D9-464A-4118-84CE-EC1036B09CA6}" presName="parentText" presStyleLbl="node1" presStyleIdx="0" presStyleCnt="1">
        <dgm:presLayoutVars>
          <dgm:chMax val="0"/>
          <dgm:bulletEnabled val="1"/>
        </dgm:presLayoutVars>
      </dgm:prSet>
      <dgm:spPr/>
      <dgm:t>
        <a:bodyPr/>
        <a:lstStyle/>
        <a:p>
          <a:endParaRPr lang="en-US"/>
        </a:p>
      </dgm:t>
    </dgm:pt>
  </dgm:ptLst>
  <dgm:cxnLst>
    <dgm:cxn modelId="{047BF628-6070-48D6-82EE-3D8E87DAA63B}" type="presOf" srcId="{7B6247A5-1C68-48E7-8A77-4DD3C0DEF84D}" destId="{F2D281C4-B679-4973-98C8-7A52CB34141B}" srcOrd="0" destOrd="0" presId="urn:microsoft.com/office/officeart/2005/8/layout/vList2"/>
    <dgm:cxn modelId="{BB220385-D8FF-42ED-83BD-8AE86A500D0C}" srcId="{7B6247A5-1C68-48E7-8A77-4DD3C0DEF84D}" destId="{BC69A7D9-464A-4118-84CE-EC1036B09CA6}" srcOrd="0" destOrd="0" parTransId="{AB34BDD3-EB6A-4BF5-B054-1E642D692797}" sibTransId="{454717CE-D4B8-479A-B46C-185169E25811}"/>
    <dgm:cxn modelId="{70EA50E7-6CD3-434D-BB4F-8891C8C8CF71}" type="presOf" srcId="{BC69A7D9-464A-4118-84CE-EC1036B09CA6}" destId="{99626C8B-22A9-44CF-8ED7-996D8A3063DF}" srcOrd="0" destOrd="0" presId="urn:microsoft.com/office/officeart/2005/8/layout/vList2"/>
    <dgm:cxn modelId="{741C7FB9-5ADF-40D7-87BB-0688DB5C0DB5}" type="presParOf" srcId="{F2D281C4-B679-4973-98C8-7A52CB34141B}" destId="{99626C8B-22A9-44CF-8ED7-996D8A3063DF}"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7B11152-A4AE-4285-9651-97DB3777E72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DC852723-665F-46B9-9EF8-9B8156FF0CE5}">
      <dgm:prSet custT="1"/>
      <dgm:spPr/>
      <dgm:t>
        <a:bodyPr/>
        <a:lstStyle/>
        <a:p>
          <a:pPr algn="ctr" rtl="1"/>
          <a:r>
            <a:rPr lang="fa-IR" sz="4000" b="1" dirty="0" smtClean="0">
              <a:effectLst>
                <a:outerShdw blurRad="38100" dist="38100" dir="2700000" algn="tl">
                  <a:srgbClr val="000000">
                    <a:alpha val="43137"/>
                  </a:srgbClr>
                </a:outerShdw>
              </a:effectLst>
              <a:cs typeface="B Nazanin" panose="00000400000000000000" pitchFamily="2" charset="-78"/>
            </a:rPr>
            <a:t>پری پستان</a:t>
          </a:r>
          <a:endParaRPr lang="en-US" sz="4000" dirty="0">
            <a:effectLst>
              <a:outerShdw blurRad="38100" dist="38100" dir="2700000" algn="tl">
                <a:srgbClr val="000000">
                  <a:alpha val="43137"/>
                </a:srgbClr>
              </a:outerShdw>
            </a:effectLst>
            <a:cs typeface="B Nazanin" panose="00000400000000000000" pitchFamily="2" charset="-78"/>
          </a:endParaRPr>
        </a:p>
      </dgm:t>
    </dgm:pt>
    <dgm:pt modelId="{B8C1CFCA-6B87-4474-B58C-D993E68334B1}" type="parTrans" cxnId="{1899DF65-96FB-45F6-AF03-1CE59B52493F}">
      <dgm:prSet/>
      <dgm:spPr/>
      <dgm:t>
        <a:bodyPr/>
        <a:lstStyle/>
        <a:p>
          <a:endParaRPr lang="en-US"/>
        </a:p>
      </dgm:t>
    </dgm:pt>
    <dgm:pt modelId="{D8584F28-E368-4D42-8846-B27383A5F38D}" type="sibTrans" cxnId="{1899DF65-96FB-45F6-AF03-1CE59B52493F}">
      <dgm:prSet/>
      <dgm:spPr/>
      <dgm:t>
        <a:bodyPr/>
        <a:lstStyle/>
        <a:p>
          <a:endParaRPr lang="en-US"/>
        </a:p>
      </dgm:t>
    </dgm:pt>
    <dgm:pt modelId="{932355CA-4C6E-4A6B-8038-800F95C3D1E1}" type="pres">
      <dgm:prSet presAssocID="{B7B11152-A4AE-4285-9651-97DB3777E72F}" presName="linear" presStyleCnt="0">
        <dgm:presLayoutVars>
          <dgm:animLvl val="lvl"/>
          <dgm:resizeHandles val="exact"/>
        </dgm:presLayoutVars>
      </dgm:prSet>
      <dgm:spPr/>
      <dgm:t>
        <a:bodyPr/>
        <a:lstStyle/>
        <a:p>
          <a:endParaRPr lang="en-US"/>
        </a:p>
      </dgm:t>
    </dgm:pt>
    <dgm:pt modelId="{0D734C52-B44A-479F-9127-C133833A1265}" type="pres">
      <dgm:prSet presAssocID="{DC852723-665F-46B9-9EF8-9B8156FF0CE5}" presName="parentText" presStyleLbl="node1" presStyleIdx="0" presStyleCnt="1" custScaleY="87718">
        <dgm:presLayoutVars>
          <dgm:chMax val="0"/>
          <dgm:bulletEnabled val="1"/>
        </dgm:presLayoutVars>
      </dgm:prSet>
      <dgm:spPr/>
      <dgm:t>
        <a:bodyPr/>
        <a:lstStyle/>
        <a:p>
          <a:endParaRPr lang="en-US"/>
        </a:p>
      </dgm:t>
    </dgm:pt>
  </dgm:ptLst>
  <dgm:cxnLst>
    <dgm:cxn modelId="{1899DF65-96FB-45F6-AF03-1CE59B52493F}" srcId="{B7B11152-A4AE-4285-9651-97DB3777E72F}" destId="{DC852723-665F-46B9-9EF8-9B8156FF0CE5}" srcOrd="0" destOrd="0" parTransId="{B8C1CFCA-6B87-4474-B58C-D993E68334B1}" sibTransId="{D8584F28-E368-4D42-8846-B27383A5F38D}"/>
    <dgm:cxn modelId="{405491EC-981E-4F00-B221-B4869085E3C9}" type="presOf" srcId="{B7B11152-A4AE-4285-9651-97DB3777E72F}" destId="{932355CA-4C6E-4A6B-8038-800F95C3D1E1}" srcOrd="0" destOrd="0" presId="urn:microsoft.com/office/officeart/2005/8/layout/vList2"/>
    <dgm:cxn modelId="{272C7958-A3D5-420A-9E97-8474596AE78B}" type="presOf" srcId="{DC852723-665F-46B9-9EF8-9B8156FF0CE5}" destId="{0D734C52-B44A-479F-9127-C133833A1265}" srcOrd="0" destOrd="0" presId="urn:microsoft.com/office/officeart/2005/8/layout/vList2"/>
    <dgm:cxn modelId="{B1BF3371-6966-4300-BAEA-FF4124860424}" type="presParOf" srcId="{932355CA-4C6E-4A6B-8038-800F95C3D1E1}" destId="{0D734C52-B44A-479F-9127-C133833A1265}"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7B11152-A4AE-4285-9651-97DB3777E72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DC852723-665F-46B9-9EF8-9B8156FF0CE5}">
      <dgm:prSet custT="1"/>
      <dgm:spPr/>
      <dgm:t>
        <a:bodyPr/>
        <a:lstStyle/>
        <a:p>
          <a:pPr algn="ctr" rtl="1"/>
          <a:r>
            <a:rPr lang="fa-IR" sz="4000" b="1" dirty="0" smtClean="0">
              <a:effectLst>
                <a:outerShdw blurRad="38100" dist="38100" dir="2700000" algn="tl">
                  <a:srgbClr val="000000">
                    <a:alpha val="43137"/>
                  </a:srgbClr>
                </a:outerShdw>
              </a:effectLst>
              <a:cs typeface="B Nazanin" panose="00000400000000000000" pitchFamily="2" charset="-78"/>
            </a:rPr>
            <a:t>پری پستان</a:t>
          </a:r>
          <a:endParaRPr lang="en-US" sz="4000" dirty="0">
            <a:effectLst>
              <a:outerShdw blurRad="38100" dist="38100" dir="2700000" algn="tl">
                <a:srgbClr val="000000">
                  <a:alpha val="43137"/>
                </a:srgbClr>
              </a:outerShdw>
            </a:effectLst>
            <a:cs typeface="B Nazanin" panose="00000400000000000000" pitchFamily="2" charset="-78"/>
          </a:endParaRPr>
        </a:p>
      </dgm:t>
    </dgm:pt>
    <dgm:pt modelId="{B8C1CFCA-6B87-4474-B58C-D993E68334B1}" type="parTrans" cxnId="{1899DF65-96FB-45F6-AF03-1CE59B52493F}">
      <dgm:prSet/>
      <dgm:spPr/>
      <dgm:t>
        <a:bodyPr/>
        <a:lstStyle/>
        <a:p>
          <a:endParaRPr lang="en-US"/>
        </a:p>
      </dgm:t>
    </dgm:pt>
    <dgm:pt modelId="{D8584F28-E368-4D42-8846-B27383A5F38D}" type="sibTrans" cxnId="{1899DF65-96FB-45F6-AF03-1CE59B52493F}">
      <dgm:prSet/>
      <dgm:spPr/>
      <dgm:t>
        <a:bodyPr/>
        <a:lstStyle/>
        <a:p>
          <a:endParaRPr lang="en-US"/>
        </a:p>
      </dgm:t>
    </dgm:pt>
    <dgm:pt modelId="{932355CA-4C6E-4A6B-8038-800F95C3D1E1}" type="pres">
      <dgm:prSet presAssocID="{B7B11152-A4AE-4285-9651-97DB3777E72F}" presName="linear" presStyleCnt="0">
        <dgm:presLayoutVars>
          <dgm:animLvl val="lvl"/>
          <dgm:resizeHandles val="exact"/>
        </dgm:presLayoutVars>
      </dgm:prSet>
      <dgm:spPr/>
      <dgm:t>
        <a:bodyPr/>
        <a:lstStyle/>
        <a:p>
          <a:endParaRPr lang="en-US"/>
        </a:p>
      </dgm:t>
    </dgm:pt>
    <dgm:pt modelId="{0D734C52-B44A-479F-9127-C133833A1265}" type="pres">
      <dgm:prSet presAssocID="{DC852723-665F-46B9-9EF8-9B8156FF0CE5}" presName="parentText" presStyleLbl="node1" presStyleIdx="0" presStyleCnt="1" custScaleY="87718">
        <dgm:presLayoutVars>
          <dgm:chMax val="0"/>
          <dgm:bulletEnabled val="1"/>
        </dgm:presLayoutVars>
      </dgm:prSet>
      <dgm:spPr/>
      <dgm:t>
        <a:bodyPr/>
        <a:lstStyle/>
        <a:p>
          <a:endParaRPr lang="en-US"/>
        </a:p>
      </dgm:t>
    </dgm:pt>
  </dgm:ptLst>
  <dgm:cxnLst>
    <dgm:cxn modelId="{1899DF65-96FB-45F6-AF03-1CE59B52493F}" srcId="{B7B11152-A4AE-4285-9651-97DB3777E72F}" destId="{DC852723-665F-46B9-9EF8-9B8156FF0CE5}" srcOrd="0" destOrd="0" parTransId="{B8C1CFCA-6B87-4474-B58C-D993E68334B1}" sibTransId="{D8584F28-E368-4D42-8846-B27383A5F38D}"/>
    <dgm:cxn modelId="{0D23A8D6-63D4-4C72-B6BF-3301B69F32B7}" type="presOf" srcId="{DC852723-665F-46B9-9EF8-9B8156FF0CE5}" destId="{0D734C52-B44A-479F-9127-C133833A1265}" srcOrd="0" destOrd="0" presId="urn:microsoft.com/office/officeart/2005/8/layout/vList2"/>
    <dgm:cxn modelId="{10B7A1B8-9A49-4C40-99BB-E4393DBEDF0D}" type="presOf" srcId="{B7B11152-A4AE-4285-9651-97DB3777E72F}" destId="{932355CA-4C6E-4A6B-8038-800F95C3D1E1}" srcOrd="0" destOrd="0" presId="urn:microsoft.com/office/officeart/2005/8/layout/vList2"/>
    <dgm:cxn modelId="{DBF7E177-C041-4146-9669-CBD2447BE01D}" type="presParOf" srcId="{932355CA-4C6E-4A6B-8038-800F95C3D1E1}" destId="{0D734C52-B44A-479F-9127-C133833A1265}"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7B11152-A4AE-4285-9651-97DB3777E72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DC852723-665F-46B9-9EF8-9B8156FF0CE5}">
      <dgm:prSet custT="1"/>
      <dgm:spPr/>
      <dgm:t>
        <a:bodyPr/>
        <a:lstStyle/>
        <a:p>
          <a:pPr algn="ctr" rtl="1"/>
          <a:r>
            <a:rPr lang="fa-IR" sz="4000" b="1" dirty="0" smtClean="0">
              <a:effectLst>
                <a:outerShdw blurRad="38100" dist="38100" dir="2700000" algn="tl">
                  <a:srgbClr val="000000">
                    <a:alpha val="43137"/>
                  </a:srgbClr>
                </a:outerShdw>
              </a:effectLst>
              <a:cs typeface="B Nazanin" panose="00000400000000000000" pitchFamily="2" charset="-78"/>
            </a:rPr>
            <a:t>احتقان پستان </a:t>
          </a:r>
          <a:endParaRPr lang="en-US" sz="4000" dirty="0">
            <a:effectLst>
              <a:outerShdw blurRad="38100" dist="38100" dir="2700000" algn="tl">
                <a:srgbClr val="000000">
                  <a:alpha val="43137"/>
                </a:srgbClr>
              </a:outerShdw>
            </a:effectLst>
            <a:cs typeface="B Nazanin" panose="00000400000000000000" pitchFamily="2" charset="-78"/>
          </a:endParaRPr>
        </a:p>
      </dgm:t>
    </dgm:pt>
    <dgm:pt modelId="{B8C1CFCA-6B87-4474-B58C-D993E68334B1}" type="parTrans" cxnId="{1899DF65-96FB-45F6-AF03-1CE59B52493F}">
      <dgm:prSet/>
      <dgm:spPr/>
      <dgm:t>
        <a:bodyPr/>
        <a:lstStyle/>
        <a:p>
          <a:endParaRPr lang="en-US"/>
        </a:p>
      </dgm:t>
    </dgm:pt>
    <dgm:pt modelId="{D8584F28-E368-4D42-8846-B27383A5F38D}" type="sibTrans" cxnId="{1899DF65-96FB-45F6-AF03-1CE59B52493F}">
      <dgm:prSet/>
      <dgm:spPr/>
      <dgm:t>
        <a:bodyPr/>
        <a:lstStyle/>
        <a:p>
          <a:endParaRPr lang="en-US"/>
        </a:p>
      </dgm:t>
    </dgm:pt>
    <dgm:pt modelId="{932355CA-4C6E-4A6B-8038-800F95C3D1E1}" type="pres">
      <dgm:prSet presAssocID="{B7B11152-A4AE-4285-9651-97DB3777E72F}" presName="linear" presStyleCnt="0">
        <dgm:presLayoutVars>
          <dgm:animLvl val="lvl"/>
          <dgm:resizeHandles val="exact"/>
        </dgm:presLayoutVars>
      </dgm:prSet>
      <dgm:spPr/>
      <dgm:t>
        <a:bodyPr/>
        <a:lstStyle/>
        <a:p>
          <a:endParaRPr lang="en-US"/>
        </a:p>
      </dgm:t>
    </dgm:pt>
    <dgm:pt modelId="{0D734C52-B44A-479F-9127-C133833A1265}" type="pres">
      <dgm:prSet presAssocID="{DC852723-665F-46B9-9EF8-9B8156FF0CE5}" presName="parentText" presStyleLbl="node1" presStyleIdx="0" presStyleCnt="1" custScaleY="87718">
        <dgm:presLayoutVars>
          <dgm:chMax val="0"/>
          <dgm:bulletEnabled val="1"/>
        </dgm:presLayoutVars>
      </dgm:prSet>
      <dgm:spPr/>
      <dgm:t>
        <a:bodyPr/>
        <a:lstStyle/>
        <a:p>
          <a:endParaRPr lang="en-US"/>
        </a:p>
      </dgm:t>
    </dgm:pt>
  </dgm:ptLst>
  <dgm:cxnLst>
    <dgm:cxn modelId="{1899DF65-96FB-45F6-AF03-1CE59B52493F}" srcId="{B7B11152-A4AE-4285-9651-97DB3777E72F}" destId="{DC852723-665F-46B9-9EF8-9B8156FF0CE5}" srcOrd="0" destOrd="0" parTransId="{B8C1CFCA-6B87-4474-B58C-D993E68334B1}" sibTransId="{D8584F28-E368-4D42-8846-B27383A5F38D}"/>
    <dgm:cxn modelId="{F961F480-6C99-458E-898D-5E8A4F64DCFD}" type="presOf" srcId="{B7B11152-A4AE-4285-9651-97DB3777E72F}" destId="{932355CA-4C6E-4A6B-8038-800F95C3D1E1}" srcOrd="0" destOrd="0" presId="urn:microsoft.com/office/officeart/2005/8/layout/vList2"/>
    <dgm:cxn modelId="{CA700FB9-6957-4659-BF76-EDF07781B52A}" type="presOf" srcId="{DC852723-665F-46B9-9EF8-9B8156FF0CE5}" destId="{0D734C52-B44A-479F-9127-C133833A1265}" srcOrd="0" destOrd="0" presId="urn:microsoft.com/office/officeart/2005/8/layout/vList2"/>
    <dgm:cxn modelId="{6CABADB0-3DD0-478B-8408-C7A53CE75464}" type="presParOf" srcId="{932355CA-4C6E-4A6B-8038-800F95C3D1E1}" destId="{0D734C52-B44A-479F-9127-C133833A1265}"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7B11152-A4AE-4285-9651-97DB3777E72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DC852723-665F-46B9-9EF8-9B8156FF0CE5}">
      <dgm:prSet custT="1"/>
      <dgm:spPr/>
      <dgm:t>
        <a:bodyPr/>
        <a:lstStyle/>
        <a:p>
          <a:pPr algn="ctr" rtl="1"/>
          <a:r>
            <a:rPr lang="fa-IR" sz="4000" b="1" dirty="0" smtClean="0">
              <a:effectLst>
                <a:outerShdw blurRad="38100" dist="38100" dir="2700000" algn="tl">
                  <a:srgbClr val="000000">
                    <a:alpha val="43137"/>
                  </a:srgbClr>
                </a:outerShdw>
              </a:effectLst>
              <a:cs typeface="B Nazanin" panose="00000400000000000000" pitchFamily="2" charset="-78"/>
            </a:rPr>
            <a:t>احتقان پستان </a:t>
          </a:r>
          <a:endParaRPr lang="en-US" sz="4000" dirty="0">
            <a:effectLst>
              <a:outerShdw blurRad="38100" dist="38100" dir="2700000" algn="tl">
                <a:srgbClr val="000000">
                  <a:alpha val="43137"/>
                </a:srgbClr>
              </a:outerShdw>
            </a:effectLst>
            <a:cs typeface="B Nazanin" panose="00000400000000000000" pitchFamily="2" charset="-78"/>
          </a:endParaRPr>
        </a:p>
      </dgm:t>
    </dgm:pt>
    <dgm:pt modelId="{B8C1CFCA-6B87-4474-B58C-D993E68334B1}" type="parTrans" cxnId="{1899DF65-96FB-45F6-AF03-1CE59B52493F}">
      <dgm:prSet/>
      <dgm:spPr/>
      <dgm:t>
        <a:bodyPr/>
        <a:lstStyle/>
        <a:p>
          <a:endParaRPr lang="en-US"/>
        </a:p>
      </dgm:t>
    </dgm:pt>
    <dgm:pt modelId="{D8584F28-E368-4D42-8846-B27383A5F38D}" type="sibTrans" cxnId="{1899DF65-96FB-45F6-AF03-1CE59B52493F}">
      <dgm:prSet/>
      <dgm:spPr/>
      <dgm:t>
        <a:bodyPr/>
        <a:lstStyle/>
        <a:p>
          <a:endParaRPr lang="en-US"/>
        </a:p>
      </dgm:t>
    </dgm:pt>
    <dgm:pt modelId="{932355CA-4C6E-4A6B-8038-800F95C3D1E1}" type="pres">
      <dgm:prSet presAssocID="{B7B11152-A4AE-4285-9651-97DB3777E72F}" presName="linear" presStyleCnt="0">
        <dgm:presLayoutVars>
          <dgm:animLvl val="lvl"/>
          <dgm:resizeHandles val="exact"/>
        </dgm:presLayoutVars>
      </dgm:prSet>
      <dgm:spPr/>
      <dgm:t>
        <a:bodyPr/>
        <a:lstStyle/>
        <a:p>
          <a:endParaRPr lang="en-US"/>
        </a:p>
      </dgm:t>
    </dgm:pt>
    <dgm:pt modelId="{0D734C52-B44A-479F-9127-C133833A1265}" type="pres">
      <dgm:prSet presAssocID="{DC852723-665F-46B9-9EF8-9B8156FF0CE5}" presName="parentText" presStyleLbl="node1" presStyleIdx="0" presStyleCnt="1" custScaleY="87718">
        <dgm:presLayoutVars>
          <dgm:chMax val="0"/>
          <dgm:bulletEnabled val="1"/>
        </dgm:presLayoutVars>
      </dgm:prSet>
      <dgm:spPr/>
      <dgm:t>
        <a:bodyPr/>
        <a:lstStyle/>
        <a:p>
          <a:endParaRPr lang="en-US"/>
        </a:p>
      </dgm:t>
    </dgm:pt>
  </dgm:ptLst>
  <dgm:cxnLst>
    <dgm:cxn modelId="{1899DF65-96FB-45F6-AF03-1CE59B52493F}" srcId="{B7B11152-A4AE-4285-9651-97DB3777E72F}" destId="{DC852723-665F-46B9-9EF8-9B8156FF0CE5}" srcOrd="0" destOrd="0" parTransId="{B8C1CFCA-6B87-4474-B58C-D993E68334B1}" sibTransId="{D8584F28-E368-4D42-8846-B27383A5F38D}"/>
    <dgm:cxn modelId="{A0252712-A988-459D-8630-A8C63EE2EF47}" type="presOf" srcId="{B7B11152-A4AE-4285-9651-97DB3777E72F}" destId="{932355CA-4C6E-4A6B-8038-800F95C3D1E1}" srcOrd="0" destOrd="0" presId="urn:microsoft.com/office/officeart/2005/8/layout/vList2"/>
    <dgm:cxn modelId="{0F67B97F-B544-425B-978C-ED8D529BF106}" type="presOf" srcId="{DC852723-665F-46B9-9EF8-9B8156FF0CE5}" destId="{0D734C52-B44A-479F-9127-C133833A1265}" srcOrd="0" destOrd="0" presId="urn:microsoft.com/office/officeart/2005/8/layout/vList2"/>
    <dgm:cxn modelId="{389B788B-2182-44B2-8E7F-B708EF3D7D7A}" type="presParOf" srcId="{932355CA-4C6E-4A6B-8038-800F95C3D1E1}" destId="{0D734C52-B44A-479F-9127-C133833A1265}"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7B11152-A4AE-4285-9651-97DB3777E72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DC852723-665F-46B9-9EF8-9B8156FF0CE5}">
      <dgm:prSet custT="1"/>
      <dgm:spPr/>
      <dgm:t>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4000" b="1" dirty="0" err="1" smtClean="0">
              <a:latin typeface="Calibri"/>
              <a:ea typeface="Calibri"/>
              <a:cs typeface="B Nazanin"/>
            </a:rPr>
            <a:t>احتقان</a:t>
          </a:r>
          <a:r>
            <a:rPr lang="fa-IR" sz="4000" b="1" dirty="0" smtClean="0">
              <a:latin typeface="Calibri"/>
              <a:ea typeface="Calibri"/>
              <a:cs typeface="B Nazanin"/>
            </a:rPr>
            <a:t> هاله پستان</a:t>
          </a:r>
          <a:endParaRPr lang="en-US" sz="4000" b="1" u="sng" dirty="0" smtClean="0">
            <a:solidFill>
              <a:srgbClr val="FF0000"/>
            </a:solidFill>
            <a:cs typeface="B Nazanin" panose="00000400000000000000" pitchFamily="2" charset="-78"/>
          </a:endParaRPr>
        </a:p>
      </dgm:t>
    </dgm:pt>
    <dgm:pt modelId="{B8C1CFCA-6B87-4474-B58C-D993E68334B1}" type="parTrans" cxnId="{1899DF65-96FB-45F6-AF03-1CE59B52493F}">
      <dgm:prSet/>
      <dgm:spPr/>
      <dgm:t>
        <a:bodyPr/>
        <a:lstStyle/>
        <a:p>
          <a:endParaRPr lang="en-US"/>
        </a:p>
      </dgm:t>
    </dgm:pt>
    <dgm:pt modelId="{D8584F28-E368-4D42-8846-B27383A5F38D}" type="sibTrans" cxnId="{1899DF65-96FB-45F6-AF03-1CE59B52493F}">
      <dgm:prSet/>
      <dgm:spPr/>
      <dgm:t>
        <a:bodyPr/>
        <a:lstStyle/>
        <a:p>
          <a:endParaRPr lang="en-US"/>
        </a:p>
      </dgm:t>
    </dgm:pt>
    <dgm:pt modelId="{932355CA-4C6E-4A6B-8038-800F95C3D1E1}" type="pres">
      <dgm:prSet presAssocID="{B7B11152-A4AE-4285-9651-97DB3777E72F}" presName="linear" presStyleCnt="0">
        <dgm:presLayoutVars>
          <dgm:animLvl val="lvl"/>
          <dgm:resizeHandles val="exact"/>
        </dgm:presLayoutVars>
      </dgm:prSet>
      <dgm:spPr/>
      <dgm:t>
        <a:bodyPr/>
        <a:lstStyle/>
        <a:p>
          <a:endParaRPr lang="en-US"/>
        </a:p>
      </dgm:t>
    </dgm:pt>
    <dgm:pt modelId="{0D734C52-B44A-479F-9127-C133833A1265}" type="pres">
      <dgm:prSet presAssocID="{DC852723-665F-46B9-9EF8-9B8156FF0CE5}" presName="parentText" presStyleLbl="node1" presStyleIdx="0" presStyleCnt="1" custScaleY="199567">
        <dgm:presLayoutVars>
          <dgm:chMax val="0"/>
          <dgm:bulletEnabled val="1"/>
        </dgm:presLayoutVars>
      </dgm:prSet>
      <dgm:spPr/>
      <dgm:t>
        <a:bodyPr/>
        <a:lstStyle/>
        <a:p>
          <a:endParaRPr lang="en-US"/>
        </a:p>
      </dgm:t>
    </dgm:pt>
  </dgm:ptLst>
  <dgm:cxnLst>
    <dgm:cxn modelId="{1899DF65-96FB-45F6-AF03-1CE59B52493F}" srcId="{B7B11152-A4AE-4285-9651-97DB3777E72F}" destId="{DC852723-665F-46B9-9EF8-9B8156FF0CE5}" srcOrd="0" destOrd="0" parTransId="{B8C1CFCA-6B87-4474-B58C-D993E68334B1}" sibTransId="{D8584F28-E368-4D42-8846-B27383A5F38D}"/>
    <dgm:cxn modelId="{61047FFF-94FD-42E5-8D24-654B1DA62403}" type="presOf" srcId="{DC852723-665F-46B9-9EF8-9B8156FF0CE5}" destId="{0D734C52-B44A-479F-9127-C133833A1265}" srcOrd="0" destOrd="0" presId="urn:microsoft.com/office/officeart/2005/8/layout/vList2"/>
    <dgm:cxn modelId="{EB51E2F5-3EAC-444D-AA8F-1DF9F1464005}" type="presOf" srcId="{B7B11152-A4AE-4285-9651-97DB3777E72F}" destId="{932355CA-4C6E-4A6B-8038-800F95C3D1E1}" srcOrd="0" destOrd="0" presId="urn:microsoft.com/office/officeart/2005/8/layout/vList2"/>
    <dgm:cxn modelId="{D6312795-16E9-4D1D-A154-7AB4A182D09B}" type="presParOf" srcId="{932355CA-4C6E-4A6B-8038-800F95C3D1E1}" destId="{0D734C52-B44A-479F-9127-C133833A1265}"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DB08260D-5620-4062-9224-320753E636E6}"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5827822D-DD5B-4A84-874C-5DAF44E30B20}">
      <dgm:prSet custT="1"/>
      <dgm:spPr/>
      <dgm:t>
        <a:bodyPr/>
        <a:lstStyle/>
        <a:p>
          <a:pPr algn="ctr" rtl="1"/>
          <a:r>
            <a:rPr lang="en-GB" sz="3600" b="1" smtClean="0">
              <a:effectLst>
                <a:outerShdw blurRad="38100" dist="38100" dir="2700000" algn="tl">
                  <a:srgbClr val="000000">
                    <a:alpha val="43137"/>
                  </a:srgbClr>
                </a:outerShdw>
              </a:effectLst>
            </a:rPr>
            <a:t>In areolar engorgement the nipple is flattened.</a:t>
          </a:r>
          <a:endParaRPr lang="en-US" sz="3600">
            <a:effectLst>
              <a:outerShdw blurRad="38100" dist="38100" dir="2700000" algn="tl">
                <a:srgbClr val="000000">
                  <a:alpha val="43137"/>
                </a:srgbClr>
              </a:outerShdw>
            </a:effectLst>
          </a:endParaRPr>
        </a:p>
      </dgm:t>
    </dgm:pt>
    <dgm:pt modelId="{F2083FCC-CA9F-4F90-B70D-CC0E8CF6A6A9}" type="parTrans" cxnId="{C907B427-09B9-4F0E-8846-E6AE50CCCAA4}">
      <dgm:prSet/>
      <dgm:spPr/>
      <dgm:t>
        <a:bodyPr/>
        <a:lstStyle/>
        <a:p>
          <a:endParaRPr lang="en-US" sz="2400">
            <a:effectLst>
              <a:outerShdw blurRad="38100" dist="38100" dir="2700000" algn="tl">
                <a:srgbClr val="000000">
                  <a:alpha val="43137"/>
                </a:srgbClr>
              </a:outerShdw>
            </a:effectLst>
          </a:endParaRPr>
        </a:p>
      </dgm:t>
    </dgm:pt>
    <dgm:pt modelId="{6E6167C6-2272-44F9-8413-742F881A2645}" type="sibTrans" cxnId="{C907B427-09B9-4F0E-8846-E6AE50CCCAA4}">
      <dgm:prSet/>
      <dgm:spPr/>
      <dgm:t>
        <a:bodyPr/>
        <a:lstStyle/>
        <a:p>
          <a:endParaRPr lang="en-US" sz="2400">
            <a:effectLst>
              <a:outerShdw blurRad="38100" dist="38100" dir="2700000" algn="tl">
                <a:srgbClr val="000000">
                  <a:alpha val="43137"/>
                </a:srgbClr>
              </a:outerShdw>
            </a:effectLst>
          </a:endParaRPr>
        </a:p>
      </dgm:t>
    </dgm:pt>
    <dgm:pt modelId="{5246A779-3806-498B-B820-4D6ED8F4EEA2}" type="pres">
      <dgm:prSet presAssocID="{DB08260D-5620-4062-9224-320753E636E6}" presName="linear" presStyleCnt="0">
        <dgm:presLayoutVars>
          <dgm:animLvl val="lvl"/>
          <dgm:resizeHandles val="exact"/>
        </dgm:presLayoutVars>
      </dgm:prSet>
      <dgm:spPr/>
      <dgm:t>
        <a:bodyPr/>
        <a:lstStyle/>
        <a:p>
          <a:endParaRPr lang="en-US"/>
        </a:p>
      </dgm:t>
    </dgm:pt>
    <dgm:pt modelId="{BEE9BB7A-F042-408B-BD74-805705AE248F}" type="pres">
      <dgm:prSet presAssocID="{5827822D-DD5B-4A84-874C-5DAF44E30B20}" presName="parentText" presStyleLbl="node1" presStyleIdx="0" presStyleCnt="1">
        <dgm:presLayoutVars>
          <dgm:chMax val="0"/>
          <dgm:bulletEnabled val="1"/>
        </dgm:presLayoutVars>
      </dgm:prSet>
      <dgm:spPr/>
      <dgm:t>
        <a:bodyPr/>
        <a:lstStyle/>
        <a:p>
          <a:endParaRPr lang="en-US"/>
        </a:p>
      </dgm:t>
    </dgm:pt>
  </dgm:ptLst>
  <dgm:cxnLst>
    <dgm:cxn modelId="{AEF45A77-A744-4D53-8D7A-4D499AC1F528}" type="presOf" srcId="{DB08260D-5620-4062-9224-320753E636E6}" destId="{5246A779-3806-498B-B820-4D6ED8F4EEA2}" srcOrd="0" destOrd="0" presId="urn:microsoft.com/office/officeart/2005/8/layout/vList2"/>
    <dgm:cxn modelId="{C907B427-09B9-4F0E-8846-E6AE50CCCAA4}" srcId="{DB08260D-5620-4062-9224-320753E636E6}" destId="{5827822D-DD5B-4A84-874C-5DAF44E30B20}" srcOrd="0" destOrd="0" parTransId="{F2083FCC-CA9F-4F90-B70D-CC0E8CF6A6A9}" sibTransId="{6E6167C6-2272-44F9-8413-742F881A2645}"/>
    <dgm:cxn modelId="{05C571BF-B2ED-4364-BCFB-0ACB7F7EFF64}" type="presOf" srcId="{5827822D-DD5B-4A84-874C-5DAF44E30B20}" destId="{BEE9BB7A-F042-408B-BD74-805705AE248F}" srcOrd="0" destOrd="0" presId="urn:microsoft.com/office/officeart/2005/8/layout/vList2"/>
    <dgm:cxn modelId="{90CD4896-338C-40CE-BABA-E6AAAF042956}" type="presParOf" srcId="{5246A779-3806-498B-B820-4D6ED8F4EEA2}" destId="{BEE9BB7A-F042-408B-BD74-805705AE248F}"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7B11152-A4AE-4285-9651-97DB3777E72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DC852723-665F-46B9-9EF8-9B8156FF0CE5}">
      <dgm:prSet custT="1"/>
      <dgm:spPr/>
      <dgm:t>
        <a:bodyPr/>
        <a:lstStyle/>
        <a:p>
          <a:pPr algn="ctr" rtl="1"/>
          <a:r>
            <a:rPr lang="fa-IR" sz="4000" b="1" dirty="0" smtClean="0">
              <a:effectLst>
                <a:outerShdw blurRad="38100" dist="38100" dir="2700000" algn="tl">
                  <a:srgbClr val="000000">
                    <a:alpha val="43137"/>
                  </a:srgbClr>
                </a:outerShdw>
              </a:effectLst>
              <a:cs typeface="B Nazanin" panose="00000400000000000000" pitchFamily="2" charset="-78"/>
            </a:rPr>
            <a:t>علل احتقان پستان </a:t>
          </a:r>
          <a:endParaRPr lang="en-US" sz="4000" dirty="0">
            <a:effectLst>
              <a:outerShdw blurRad="38100" dist="38100" dir="2700000" algn="tl">
                <a:srgbClr val="000000">
                  <a:alpha val="43137"/>
                </a:srgbClr>
              </a:outerShdw>
            </a:effectLst>
            <a:cs typeface="B Nazanin" panose="00000400000000000000" pitchFamily="2" charset="-78"/>
          </a:endParaRPr>
        </a:p>
      </dgm:t>
    </dgm:pt>
    <dgm:pt modelId="{B8C1CFCA-6B87-4474-B58C-D993E68334B1}" type="parTrans" cxnId="{1899DF65-96FB-45F6-AF03-1CE59B52493F}">
      <dgm:prSet/>
      <dgm:spPr/>
      <dgm:t>
        <a:bodyPr/>
        <a:lstStyle/>
        <a:p>
          <a:endParaRPr lang="en-US"/>
        </a:p>
      </dgm:t>
    </dgm:pt>
    <dgm:pt modelId="{D8584F28-E368-4D42-8846-B27383A5F38D}" type="sibTrans" cxnId="{1899DF65-96FB-45F6-AF03-1CE59B52493F}">
      <dgm:prSet/>
      <dgm:spPr/>
      <dgm:t>
        <a:bodyPr/>
        <a:lstStyle/>
        <a:p>
          <a:endParaRPr lang="en-US"/>
        </a:p>
      </dgm:t>
    </dgm:pt>
    <dgm:pt modelId="{932355CA-4C6E-4A6B-8038-800F95C3D1E1}" type="pres">
      <dgm:prSet presAssocID="{B7B11152-A4AE-4285-9651-97DB3777E72F}" presName="linear" presStyleCnt="0">
        <dgm:presLayoutVars>
          <dgm:animLvl val="lvl"/>
          <dgm:resizeHandles val="exact"/>
        </dgm:presLayoutVars>
      </dgm:prSet>
      <dgm:spPr/>
      <dgm:t>
        <a:bodyPr/>
        <a:lstStyle/>
        <a:p>
          <a:endParaRPr lang="en-US"/>
        </a:p>
      </dgm:t>
    </dgm:pt>
    <dgm:pt modelId="{0D734C52-B44A-479F-9127-C133833A1265}" type="pres">
      <dgm:prSet presAssocID="{DC852723-665F-46B9-9EF8-9B8156FF0CE5}" presName="parentText" presStyleLbl="node1" presStyleIdx="0" presStyleCnt="1" custScaleY="87718">
        <dgm:presLayoutVars>
          <dgm:chMax val="0"/>
          <dgm:bulletEnabled val="1"/>
        </dgm:presLayoutVars>
      </dgm:prSet>
      <dgm:spPr/>
      <dgm:t>
        <a:bodyPr/>
        <a:lstStyle/>
        <a:p>
          <a:endParaRPr lang="en-US"/>
        </a:p>
      </dgm:t>
    </dgm:pt>
  </dgm:ptLst>
  <dgm:cxnLst>
    <dgm:cxn modelId="{1899DF65-96FB-45F6-AF03-1CE59B52493F}" srcId="{B7B11152-A4AE-4285-9651-97DB3777E72F}" destId="{DC852723-665F-46B9-9EF8-9B8156FF0CE5}" srcOrd="0" destOrd="0" parTransId="{B8C1CFCA-6B87-4474-B58C-D993E68334B1}" sibTransId="{D8584F28-E368-4D42-8846-B27383A5F38D}"/>
    <dgm:cxn modelId="{5A6C2CC8-73F2-409A-A585-F141E48353A9}" type="presOf" srcId="{B7B11152-A4AE-4285-9651-97DB3777E72F}" destId="{932355CA-4C6E-4A6B-8038-800F95C3D1E1}" srcOrd="0" destOrd="0" presId="urn:microsoft.com/office/officeart/2005/8/layout/vList2"/>
    <dgm:cxn modelId="{33056C26-8704-46B2-BED7-3C31AAC5AA57}" type="presOf" srcId="{DC852723-665F-46B9-9EF8-9B8156FF0CE5}" destId="{0D734C52-B44A-479F-9127-C133833A1265}" srcOrd="0" destOrd="0" presId="urn:microsoft.com/office/officeart/2005/8/layout/vList2"/>
    <dgm:cxn modelId="{6B9220F2-9710-441D-B910-E2A48F4F6CE8}" type="presParOf" srcId="{932355CA-4C6E-4A6B-8038-800F95C3D1E1}" destId="{0D734C52-B44A-479F-9127-C133833A1265}"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2214AA-FDD9-404C-9117-DFD1CEC37F80}">
      <dsp:nvSpPr>
        <dsp:cNvPr id="0" name=""/>
        <dsp:cNvSpPr/>
      </dsp:nvSpPr>
      <dsp:spPr>
        <a:xfrm>
          <a:off x="0" y="0"/>
          <a:ext cx="8229600" cy="1133730"/>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144780" rIns="144780" bIns="144780" numCol="1" spcCol="1270" anchor="ctr" anchorCtr="0">
          <a:noAutofit/>
        </a:bodyPr>
        <a:lstStyle/>
        <a:p>
          <a:pPr lvl="0" algn="r" defTabSz="1689100" rtl="1">
            <a:lnSpc>
              <a:spcPct val="90000"/>
            </a:lnSpc>
            <a:spcBef>
              <a:spcPct val="0"/>
            </a:spcBef>
            <a:spcAft>
              <a:spcPct val="35000"/>
            </a:spcAft>
          </a:pPr>
          <a:r>
            <a:rPr lang="fa-IR" sz="3800" b="1" kern="1200" dirty="0" smtClean="0"/>
            <a:t>	</a:t>
          </a:r>
          <a:r>
            <a:rPr lang="fa-IR" sz="3800" b="1" kern="1200" dirty="0" smtClean="0">
              <a:cs typeface="B Nazanin" panose="00000400000000000000" pitchFamily="2" charset="-78"/>
            </a:rPr>
            <a:t>مباحث مورد بحث</a:t>
          </a:r>
          <a:endParaRPr lang="en-US" sz="3800" kern="1200" dirty="0">
            <a:cs typeface="B Nazanin" panose="00000400000000000000" pitchFamily="2" charset="-78"/>
          </a:endParaRPr>
        </a:p>
      </dsp:txBody>
      <dsp:txXfrm>
        <a:off x="55344" y="55344"/>
        <a:ext cx="8118912" cy="1023042"/>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734C52-B44A-479F-9127-C133833A1265}">
      <dsp:nvSpPr>
        <dsp:cNvPr id="0" name=""/>
        <dsp:cNvSpPr/>
      </dsp:nvSpPr>
      <dsp:spPr>
        <a:xfrm>
          <a:off x="0" y="46034"/>
          <a:ext cx="8229600" cy="1050931"/>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rtl="1">
            <a:lnSpc>
              <a:spcPct val="90000"/>
            </a:lnSpc>
            <a:spcBef>
              <a:spcPct val="0"/>
            </a:spcBef>
            <a:spcAft>
              <a:spcPct val="35000"/>
            </a:spcAft>
          </a:pPr>
          <a:r>
            <a:rPr lang="fa-IR" sz="4000" b="1" kern="1200" dirty="0" smtClean="0">
              <a:effectLst>
                <a:outerShdw blurRad="38100" dist="38100" dir="2700000" algn="tl">
                  <a:srgbClr val="000000">
                    <a:alpha val="43137"/>
                  </a:srgbClr>
                </a:outerShdw>
              </a:effectLst>
              <a:cs typeface="B Nazanin" panose="00000400000000000000" pitchFamily="2" charset="-78"/>
            </a:rPr>
            <a:t>درمان احتقان پستان </a:t>
          </a:r>
          <a:endParaRPr lang="en-US" sz="4000" kern="1200" dirty="0">
            <a:effectLst>
              <a:outerShdw blurRad="38100" dist="38100" dir="2700000" algn="tl">
                <a:srgbClr val="000000">
                  <a:alpha val="43137"/>
                </a:srgbClr>
              </a:outerShdw>
            </a:effectLst>
            <a:cs typeface="B Nazanin" panose="00000400000000000000" pitchFamily="2" charset="-78"/>
          </a:endParaRPr>
        </a:p>
      </dsp:txBody>
      <dsp:txXfrm>
        <a:off x="51302" y="97336"/>
        <a:ext cx="8126996" cy="948327"/>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734C52-B44A-479F-9127-C133833A1265}">
      <dsp:nvSpPr>
        <dsp:cNvPr id="0" name=""/>
        <dsp:cNvSpPr/>
      </dsp:nvSpPr>
      <dsp:spPr>
        <a:xfrm>
          <a:off x="0" y="46034"/>
          <a:ext cx="8229600" cy="1050931"/>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rtl="1">
            <a:lnSpc>
              <a:spcPct val="90000"/>
            </a:lnSpc>
            <a:spcBef>
              <a:spcPct val="0"/>
            </a:spcBef>
            <a:spcAft>
              <a:spcPct val="35000"/>
            </a:spcAft>
          </a:pPr>
          <a:r>
            <a:rPr lang="fa-IR" sz="4000" b="1" kern="1200" dirty="0" smtClean="0">
              <a:effectLst>
                <a:outerShdw blurRad="38100" dist="38100" dir="2700000" algn="tl">
                  <a:srgbClr val="000000">
                    <a:alpha val="43137"/>
                  </a:srgbClr>
                </a:outerShdw>
              </a:effectLst>
              <a:cs typeface="B Nazanin" panose="00000400000000000000" pitchFamily="2" charset="-78"/>
            </a:rPr>
            <a:t>درمان احتقان پستان </a:t>
          </a:r>
          <a:endParaRPr lang="en-US" sz="4000" kern="1200" dirty="0">
            <a:effectLst>
              <a:outerShdw blurRad="38100" dist="38100" dir="2700000" algn="tl">
                <a:srgbClr val="000000">
                  <a:alpha val="43137"/>
                </a:srgbClr>
              </a:outerShdw>
            </a:effectLst>
            <a:cs typeface="B Nazanin" panose="00000400000000000000" pitchFamily="2" charset="-78"/>
          </a:endParaRPr>
        </a:p>
      </dsp:txBody>
      <dsp:txXfrm>
        <a:off x="51302" y="97336"/>
        <a:ext cx="8126996" cy="948327"/>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EC6A7B-533E-49EA-B09C-634BFA805220}">
      <dsp:nvSpPr>
        <dsp:cNvPr id="0" name=""/>
        <dsp:cNvSpPr/>
      </dsp:nvSpPr>
      <dsp:spPr>
        <a:xfrm>
          <a:off x="0" y="4635"/>
          <a:ext cx="8229600" cy="1133730"/>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144780" rIns="144780" bIns="144780" numCol="1" spcCol="1270" anchor="ctr" anchorCtr="0">
          <a:noAutofit/>
        </a:bodyPr>
        <a:lstStyle/>
        <a:p>
          <a:pPr lvl="0" algn="r" defTabSz="1689100" rtl="1">
            <a:lnSpc>
              <a:spcPct val="90000"/>
            </a:lnSpc>
            <a:spcBef>
              <a:spcPct val="0"/>
            </a:spcBef>
            <a:spcAft>
              <a:spcPct val="35000"/>
            </a:spcAft>
          </a:pPr>
          <a:r>
            <a:rPr lang="fa-IR" sz="3800" b="1" kern="1200" dirty="0" smtClean="0">
              <a:cs typeface="B Nazanin" panose="00000400000000000000" pitchFamily="2" charset="-78"/>
            </a:rPr>
            <a:t>فشردن هاله در کاهش ادم آن و گرفتن پستان</a:t>
          </a:r>
          <a:endParaRPr lang="en-US" sz="3800" b="1" kern="1200" dirty="0">
            <a:cs typeface="B Nazanin" panose="00000400000000000000" pitchFamily="2" charset="-78"/>
          </a:endParaRPr>
        </a:p>
      </dsp:txBody>
      <dsp:txXfrm>
        <a:off x="55344" y="59979"/>
        <a:ext cx="8118912" cy="1023042"/>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734C52-B44A-479F-9127-C133833A1265}">
      <dsp:nvSpPr>
        <dsp:cNvPr id="0" name=""/>
        <dsp:cNvSpPr/>
      </dsp:nvSpPr>
      <dsp:spPr>
        <a:xfrm>
          <a:off x="0" y="46034"/>
          <a:ext cx="8229600" cy="1050931"/>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rtl="1">
            <a:lnSpc>
              <a:spcPct val="90000"/>
            </a:lnSpc>
            <a:spcBef>
              <a:spcPct val="0"/>
            </a:spcBef>
            <a:spcAft>
              <a:spcPct val="35000"/>
            </a:spcAft>
          </a:pPr>
          <a:r>
            <a:rPr lang="fa-IR" sz="4000" b="1" kern="1200" dirty="0" smtClean="0">
              <a:effectLst>
                <a:outerShdw blurRad="38100" dist="38100" dir="2700000" algn="tl">
                  <a:srgbClr val="000000">
                    <a:alpha val="43137"/>
                  </a:srgbClr>
                </a:outerShdw>
              </a:effectLst>
              <a:cs typeface="B Nazanin" panose="00000400000000000000" pitchFamily="2" charset="-78"/>
            </a:rPr>
            <a:t>حساس شدن نوک پستان</a:t>
          </a:r>
          <a:endParaRPr lang="en-US" sz="4000" kern="1200" dirty="0">
            <a:effectLst>
              <a:outerShdw blurRad="38100" dist="38100" dir="2700000" algn="tl">
                <a:srgbClr val="000000">
                  <a:alpha val="43137"/>
                </a:srgbClr>
              </a:outerShdw>
            </a:effectLst>
            <a:cs typeface="B Nazanin" panose="00000400000000000000" pitchFamily="2" charset="-78"/>
          </a:endParaRPr>
        </a:p>
      </dsp:txBody>
      <dsp:txXfrm>
        <a:off x="51302" y="97336"/>
        <a:ext cx="8126996" cy="948327"/>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734C52-B44A-479F-9127-C133833A1265}">
      <dsp:nvSpPr>
        <dsp:cNvPr id="0" name=""/>
        <dsp:cNvSpPr/>
      </dsp:nvSpPr>
      <dsp:spPr>
        <a:xfrm>
          <a:off x="0" y="281"/>
          <a:ext cx="8229600" cy="943998"/>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lang="fa-IR" sz="4000" b="1" kern="1200" dirty="0" smtClean="0">
              <a:cs typeface="B Nazanin" panose="00000400000000000000" pitchFamily="2" charset="-78"/>
            </a:rPr>
            <a:t>علل </a:t>
          </a:r>
          <a:r>
            <a:rPr lang="fa-IR" sz="4000" b="1" kern="1200" dirty="0" smtClean="0">
              <a:effectLst>
                <a:outerShdw blurRad="38100" dist="38100" dir="2700000" algn="tl">
                  <a:srgbClr val="000000">
                    <a:alpha val="43137"/>
                  </a:srgbClr>
                </a:outerShdw>
              </a:effectLst>
              <a:cs typeface="B Nazanin" panose="00000400000000000000" pitchFamily="2" charset="-78"/>
            </a:rPr>
            <a:t>درد و زخم  و شقاق نوک پستان </a:t>
          </a:r>
          <a:endParaRPr lang="en-US" sz="4000" b="1" kern="1200" dirty="0">
            <a:effectLst>
              <a:outerShdw blurRad="38100" dist="38100" dir="2700000" algn="tl">
                <a:srgbClr val="000000">
                  <a:alpha val="43137"/>
                </a:srgbClr>
              </a:outerShdw>
            </a:effectLst>
            <a:cs typeface="B Nazanin" panose="00000400000000000000" pitchFamily="2" charset="-78"/>
          </a:endParaRPr>
        </a:p>
      </dsp:txBody>
      <dsp:txXfrm>
        <a:off x="46082" y="46363"/>
        <a:ext cx="8137436" cy="851834"/>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2FE11A-E71E-416B-81F4-C8955116C12E}">
      <dsp:nvSpPr>
        <dsp:cNvPr id="0" name=""/>
        <dsp:cNvSpPr/>
      </dsp:nvSpPr>
      <dsp:spPr>
        <a:xfrm>
          <a:off x="0" y="180360"/>
          <a:ext cx="8229600" cy="1010880"/>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r" defTabSz="1600200" rtl="1">
            <a:lnSpc>
              <a:spcPct val="90000"/>
            </a:lnSpc>
            <a:spcBef>
              <a:spcPct val="0"/>
            </a:spcBef>
            <a:spcAft>
              <a:spcPct val="35000"/>
            </a:spcAft>
          </a:pPr>
          <a:r>
            <a:rPr lang="en-US" sz="3600" b="1" kern="1200" smtClean="0"/>
            <a:t>Reynaud phenomenon\vasospasm</a:t>
          </a:r>
          <a:endParaRPr lang="en-US" sz="3600" kern="1200"/>
        </a:p>
      </dsp:txBody>
      <dsp:txXfrm>
        <a:off x="49347" y="229707"/>
        <a:ext cx="8130906" cy="912186"/>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7D69E6-F390-4880-8924-AF686B93C2CE}">
      <dsp:nvSpPr>
        <dsp:cNvPr id="0" name=""/>
        <dsp:cNvSpPr/>
      </dsp:nvSpPr>
      <dsp:spPr>
        <a:xfrm>
          <a:off x="0" y="68039"/>
          <a:ext cx="8229600" cy="1235520"/>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lvl="0" algn="r" defTabSz="1955800" rtl="1">
            <a:lnSpc>
              <a:spcPct val="90000"/>
            </a:lnSpc>
            <a:spcBef>
              <a:spcPct val="0"/>
            </a:spcBef>
            <a:spcAft>
              <a:spcPct val="35000"/>
            </a:spcAft>
          </a:pPr>
          <a:r>
            <a:rPr lang="en-GB" sz="4400" b="1" kern="1200" smtClean="0"/>
            <a:t>Pierced nipple with jewellery</a:t>
          </a:r>
          <a:endParaRPr lang="en-US" sz="4400" kern="1200"/>
        </a:p>
      </dsp:txBody>
      <dsp:txXfrm>
        <a:off x="60313" y="128352"/>
        <a:ext cx="8108974" cy="1114894"/>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1B22C8-5AA9-401B-B9B1-51ABFACF7678}">
      <dsp:nvSpPr>
        <dsp:cNvPr id="0" name=""/>
        <dsp:cNvSpPr/>
      </dsp:nvSpPr>
      <dsp:spPr>
        <a:xfrm>
          <a:off x="0" y="0"/>
          <a:ext cx="8839200" cy="1049995"/>
        </a:xfrm>
        <a:prstGeom prst="roundRect">
          <a:avLst/>
        </a:prstGeom>
        <a:solidFill>
          <a:schemeClr val="lt1">
            <a:hueOff val="0"/>
            <a:satOff val="0"/>
            <a:lumOff val="0"/>
            <a:alphaOff val="0"/>
          </a:schemeClr>
        </a:solidFill>
        <a:ln w="55000" cap="flat" cmpd="thickThin"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rtl="0">
            <a:lnSpc>
              <a:spcPct val="90000"/>
            </a:lnSpc>
            <a:spcBef>
              <a:spcPct val="0"/>
            </a:spcBef>
            <a:spcAft>
              <a:spcPct val="35000"/>
            </a:spcAft>
          </a:pPr>
          <a:endParaRPr lang="en-US" sz="2800" b="1" kern="1200" dirty="0">
            <a:solidFill>
              <a:srgbClr val="FF0000"/>
            </a:solidFill>
            <a:cs typeface="B Nazanin" panose="00000400000000000000" pitchFamily="2" charset="-78"/>
          </a:endParaRPr>
        </a:p>
      </dsp:txBody>
      <dsp:txXfrm>
        <a:off x="51257" y="51257"/>
        <a:ext cx="8736686" cy="947481"/>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734C52-B44A-479F-9127-C133833A1265}">
      <dsp:nvSpPr>
        <dsp:cNvPr id="0" name=""/>
        <dsp:cNvSpPr/>
      </dsp:nvSpPr>
      <dsp:spPr>
        <a:xfrm>
          <a:off x="0" y="281"/>
          <a:ext cx="8229600" cy="943998"/>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rtl="1">
            <a:lnSpc>
              <a:spcPct val="90000"/>
            </a:lnSpc>
            <a:spcBef>
              <a:spcPct val="0"/>
            </a:spcBef>
            <a:spcAft>
              <a:spcPct val="35000"/>
            </a:spcAft>
          </a:pPr>
          <a:r>
            <a:rPr lang="fa-IR" sz="4000" b="1" kern="1200" dirty="0" smtClean="0">
              <a:effectLst>
                <a:outerShdw blurRad="38100" dist="38100" dir="2700000" algn="tl">
                  <a:srgbClr val="000000">
                    <a:alpha val="43137"/>
                  </a:srgbClr>
                </a:outerShdw>
              </a:effectLst>
              <a:cs typeface="B Nazanin" panose="00000400000000000000" pitchFamily="2" charset="-78"/>
            </a:rPr>
            <a:t>اقدامات لازم جهت بهبود زخم نوک پستان  </a:t>
          </a:r>
          <a:endParaRPr lang="en-US" sz="4000" b="1" kern="1200" dirty="0" smtClean="0">
            <a:effectLst>
              <a:outerShdw blurRad="38100" dist="38100" dir="2700000" algn="tl">
                <a:srgbClr val="000000">
                  <a:alpha val="43137"/>
                </a:srgbClr>
              </a:outerShdw>
            </a:effectLst>
            <a:cs typeface="B Nazanin" panose="00000400000000000000" pitchFamily="2" charset="-78"/>
          </a:endParaRPr>
        </a:p>
      </dsp:txBody>
      <dsp:txXfrm>
        <a:off x="46082" y="46363"/>
        <a:ext cx="8137436" cy="851834"/>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05AB7F-5000-4090-9CE3-1EF59A4CCEF5}">
      <dsp:nvSpPr>
        <dsp:cNvPr id="0" name=""/>
        <dsp:cNvSpPr/>
      </dsp:nvSpPr>
      <dsp:spPr>
        <a:xfrm>
          <a:off x="0" y="4635"/>
          <a:ext cx="8229600" cy="1133730"/>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144780" rIns="144780" bIns="144780" numCol="1" spcCol="1270" anchor="ctr" anchorCtr="0">
          <a:noAutofit/>
        </a:bodyPr>
        <a:lstStyle/>
        <a:p>
          <a:pPr lvl="0" algn="ctr" defTabSz="1689100" rtl="1">
            <a:lnSpc>
              <a:spcPct val="90000"/>
            </a:lnSpc>
            <a:spcBef>
              <a:spcPct val="0"/>
            </a:spcBef>
            <a:spcAft>
              <a:spcPct val="35000"/>
            </a:spcAft>
          </a:pPr>
          <a:r>
            <a:rPr lang="fa-IR" sz="3800" b="1" kern="1200" dirty="0" smtClean="0">
              <a:effectLst>
                <a:outerShdw blurRad="38100" dist="38100" dir="2700000" algn="tl">
                  <a:srgbClr val="000000">
                    <a:alpha val="43137"/>
                  </a:srgbClr>
                </a:outerShdw>
              </a:effectLst>
              <a:cs typeface="B Nazanin" panose="00000400000000000000" pitchFamily="2" charset="-78"/>
            </a:rPr>
            <a:t>صاف بودن نوک پستان</a:t>
          </a:r>
          <a:endParaRPr lang="en-US" sz="3800" kern="1200" dirty="0">
            <a:effectLst>
              <a:outerShdw blurRad="38100" dist="38100" dir="2700000" algn="tl">
                <a:srgbClr val="000000">
                  <a:alpha val="43137"/>
                </a:srgbClr>
              </a:outerShdw>
            </a:effectLst>
            <a:cs typeface="B Nazanin" panose="00000400000000000000" pitchFamily="2" charset="-78"/>
          </a:endParaRPr>
        </a:p>
      </dsp:txBody>
      <dsp:txXfrm>
        <a:off x="55344" y="59979"/>
        <a:ext cx="8118912" cy="102304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0E7110-DE04-4928-A59D-E9E0CA2875C7}">
      <dsp:nvSpPr>
        <dsp:cNvPr id="0" name=""/>
        <dsp:cNvSpPr/>
      </dsp:nvSpPr>
      <dsp:spPr>
        <a:xfrm>
          <a:off x="0" y="12532"/>
          <a:ext cx="8001000" cy="1117935"/>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lvl="0" algn="ctr" defTabSz="1733550" rtl="1">
            <a:lnSpc>
              <a:spcPct val="90000"/>
            </a:lnSpc>
            <a:spcBef>
              <a:spcPct val="0"/>
            </a:spcBef>
            <a:spcAft>
              <a:spcPct val="35000"/>
            </a:spcAft>
          </a:pPr>
          <a:r>
            <a:rPr lang="fa-IR" sz="3900" b="1" kern="1200" dirty="0" smtClean="0">
              <a:effectLst>
                <a:outerShdw blurRad="38100" dist="38100" dir="2700000" algn="tl">
                  <a:srgbClr val="000000">
                    <a:alpha val="43137"/>
                  </a:srgbClr>
                </a:outerShdw>
              </a:effectLst>
              <a:cs typeface="B Nazanin" panose="00000400000000000000" pitchFamily="2" charset="-78"/>
            </a:rPr>
            <a:t>مقدمه</a:t>
          </a:r>
          <a:endParaRPr lang="fa-IR" sz="3900" kern="1200" dirty="0">
            <a:effectLst>
              <a:outerShdw blurRad="38100" dist="38100" dir="2700000" algn="tl">
                <a:srgbClr val="000000">
                  <a:alpha val="43137"/>
                </a:srgbClr>
              </a:outerShdw>
            </a:effectLst>
            <a:cs typeface="B Nazanin" panose="00000400000000000000" pitchFamily="2" charset="-78"/>
          </a:endParaRPr>
        </a:p>
      </dsp:txBody>
      <dsp:txXfrm>
        <a:off x="54573" y="67105"/>
        <a:ext cx="7891854" cy="1008789"/>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05AB7F-5000-4090-9CE3-1EF59A4CCEF5}">
      <dsp:nvSpPr>
        <dsp:cNvPr id="0" name=""/>
        <dsp:cNvSpPr/>
      </dsp:nvSpPr>
      <dsp:spPr>
        <a:xfrm>
          <a:off x="0" y="4635"/>
          <a:ext cx="8229600" cy="1133730"/>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144780" rIns="144780" bIns="144780" numCol="1" spcCol="1270" anchor="ctr" anchorCtr="0">
          <a:noAutofit/>
        </a:bodyPr>
        <a:lstStyle/>
        <a:p>
          <a:pPr lvl="0" algn="ctr" defTabSz="1689100" rtl="1">
            <a:lnSpc>
              <a:spcPct val="90000"/>
            </a:lnSpc>
            <a:spcBef>
              <a:spcPct val="0"/>
            </a:spcBef>
            <a:spcAft>
              <a:spcPct val="35000"/>
            </a:spcAft>
          </a:pPr>
          <a:r>
            <a:rPr lang="fa-IR" sz="3800" b="1" kern="1200" dirty="0" smtClean="0">
              <a:effectLst>
                <a:outerShdw blurRad="38100" dist="38100" dir="2700000" algn="tl">
                  <a:srgbClr val="000000">
                    <a:alpha val="43137"/>
                  </a:srgbClr>
                </a:outerShdw>
              </a:effectLst>
              <a:cs typeface="B Nazanin" panose="00000400000000000000" pitchFamily="2" charset="-78"/>
            </a:rPr>
            <a:t>نوک پستان فرورفته </a:t>
          </a:r>
          <a:endParaRPr lang="en-US" sz="3800" kern="1200" dirty="0">
            <a:effectLst>
              <a:outerShdw blurRad="38100" dist="38100" dir="2700000" algn="tl">
                <a:srgbClr val="000000">
                  <a:alpha val="43137"/>
                </a:srgbClr>
              </a:outerShdw>
            </a:effectLst>
            <a:cs typeface="B Nazanin" panose="00000400000000000000" pitchFamily="2" charset="-78"/>
          </a:endParaRPr>
        </a:p>
      </dsp:txBody>
      <dsp:txXfrm>
        <a:off x="55344" y="59979"/>
        <a:ext cx="8118912" cy="1023042"/>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05AB7F-5000-4090-9CE3-1EF59A4CCEF5}">
      <dsp:nvSpPr>
        <dsp:cNvPr id="0" name=""/>
        <dsp:cNvSpPr/>
      </dsp:nvSpPr>
      <dsp:spPr>
        <a:xfrm>
          <a:off x="0" y="4635"/>
          <a:ext cx="8229600" cy="1133730"/>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144780" rIns="144780" bIns="144780" numCol="1" spcCol="1270" anchor="ctr" anchorCtr="0">
          <a:noAutofit/>
        </a:bodyPr>
        <a:lstStyle/>
        <a:p>
          <a:pPr lvl="0" algn="ctr" defTabSz="1689100" rtl="1">
            <a:lnSpc>
              <a:spcPct val="90000"/>
            </a:lnSpc>
            <a:spcBef>
              <a:spcPct val="0"/>
            </a:spcBef>
            <a:spcAft>
              <a:spcPct val="35000"/>
            </a:spcAft>
          </a:pPr>
          <a:r>
            <a:rPr lang="fa-IR" sz="3800" b="1" kern="1200" dirty="0" smtClean="0">
              <a:effectLst>
                <a:outerShdw blurRad="38100" dist="38100" dir="2700000" algn="tl">
                  <a:srgbClr val="000000">
                    <a:alpha val="43137"/>
                  </a:srgbClr>
                </a:outerShdw>
              </a:effectLst>
              <a:cs typeface="B Nazanin" panose="00000400000000000000" pitchFamily="2" charset="-78"/>
            </a:rPr>
            <a:t>نوک پستان فرورفته </a:t>
          </a:r>
          <a:endParaRPr lang="en-US" sz="3800" kern="1200" dirty="0">
            <a:effectLst>
              <a:outerShdw blurRad="38100" dist="38100" dir="2700000" algn="tl">
                <a:srgbClr val="000000">
                  <a:alpha val="43137"/>
                </a:srgbClr>
              </a:outerShdw>
            </a:effectLst>
            <a:cs typeface="B Nazanin" panose="00000400000000000000" pitchFamily="2" charset="-78"/>
          </a:endParaRPr>
        </a:p>
      </dsp:txBody>
      <dsp:txXfrm>
        <a:off x="55344" y="59979"/>
        <a:ext cx="8118912" cy="1023042"/>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05AB7F-5000-4090-9CE3-1EF59A4CCEF5}">
      <dsp:nvSpPr>
        <dsp:cNvPr id="0" name=""/>
        <dsp:cNvSpPr/>
      </dsp:nvSpPr>
      <dsp:spPr>
        <a:xfrm>
          <a:off x="0" y="439"/>
          <a:ext cx="8229600" cy="1142121"/>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rtl="1">
            <a:lnSpc>
              <a:spcPct val="90000"/>
            </a:lnSpc>
            <a:spcBef>
              <a:spcPct val="0"/>
            </a:spcBef>
            <a:spcAft>
              <a:spcPct val="35000"/>
            </a:spcAft>
          </a:pPr>
          <a:r>
            <a:rPr lang="fa-IR" sz="4000" b="1" kern="1200" dirty="0" smtClean="0">
              <a:effectLst>
                <a:outerShdw blurRad="38100" dist="38100" dir="2700000" algn="tl">
                  <a:srgbClr val="000000">
                    <a:alpha val="43137"/>
                  </a:srgbClr>
                </a:outerShdw>
              </a:effectLst>
              <a:cs typeface="B Nazanin" panose="00000400000000000000" pitchFamily="2" charset="-78"/>
            </a:rPr>
            <a:t>نوک پستان فرورفته </a:t>
          </a:r>
          <a:endParaRPr lang="en-US" sz="4000" kern="1200" dirty="0">
            <a:effectLst>
              <a:outerShdw blurRad="38100" dist="38100" dir="2700000" algn="tl">
                <a:srgbClr val="000000">
                  <a:alpha val="43137"/>
                </a:srgbClr>
              </a:outerShdw>
            </a:effectLst>
            <a:cs typeface="B Nazanin" panose="00000400000000000000" pitchFamily="2" charset="-78"/>
          </a:endParaRPr>
        </a:p>
      </dsp:txBody>
      <dsp:txXfrm>
        <a:off x="55754" y="56193"/>
        <a:ext cx="8118092" cy="1030613"/>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734C52-B44A-479F-9127-C133833A1265}">
      <dsp:nvSpPr>
        <dsp:cNvPr id="0" name=""/>
        <dsp:cNvSpPr/>
      </dsp:nvSpPr>
      <dsp:spPr>
        <a:xfrm>
          <a:off x="0" y="281"/>
          <a:ext cx="8229600" cy="943998"/>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rtl="1">
            <a:lnSpc>
              <a:spcPct val="90000"/>
            </a:lnSpc>
            <a:spcBef>
              <a:spcPct val="0"/>
            </a:spcBef>
            <a:spcAft>
              <a:spcPct val="35000"/>
            </a:spcAft>
          </a:pPr>
          <a:r>
            <a:rPr lang="fa-IR" sz="4000" b="1" kern="1200" dirty="0" smtClean="0">
              <a:effectLst>
                <a:outerShdw blurRad="38100" dist="38100" dir="2700000" algn="tl">
                  <a:srgbClr val="000000">
                    <a:alpha val="43137"/>
                  </a:srgbClr>
                </a:outerShdw>
              </a:effectLst>
              <a:cs typeface="B Nazanin" panose="00000400000000000000" pitchFamily="2" charset="-78"/>
            </a:rPr>
            <a:t>عفونت پستان و یا </a:t>
          </a:r>
          <a:r>
            <a:rPr lang="fa-IR" sz="4000" b="1" kern="1200" dirty="0" err="1" smtClean="0">
              <a:effectLst>
                <a:outerShdw blurRad="38100" dist="38100" dir="2700000" algn="tl">
                  <a:srgbClr val="000000">
                    <a:alpha val="43137"/>
                  </a:srgbClr>
                </a:outerShdw>
              </a:effectLst>
              <a:cs typeface="B Nazanin" panose="00000400000000000000" pitchFamily="2" charset="-78"/>
            </a:rPr>
            <a:t>ماستیت</a:t>
          </a:r>
          <a:r>
            <a:rPr lang="fa-IR" sz="4000" b="1" kern="1200" dirty="0" smtClean="0">
              <a:effectLst>
                <a:outerShdw blurRad="38100" dist="38100" dir="2700000" algn="tl">
                  <a:srgbClr val="000000">
                    <a:alpha val="43137"/>
                  </a:srgbClr>
                </a:outerShdw>
              </a:effectLst>
              <a:cs typeface="B Nazanin" panose="00000400000000000000" pitchFamily="2" charset="-78"/>
            </a:rPr>
            <a:t> </a:t>
          </a:r>
          <a:endParaRPr lang="en-US" sz="4000" kern="1200" dirty="0">
            <a:effectLst>
              <a:outerShdw blurRad="38100" dist="38100" dir="2700000" algn="tl">
                <a:srgbClr val="000000">
                  <a:alpha val="43137"/>
                </a:srgbClr>
              </a:outerShdw>
            </a:effectLst>
            <a:cs typeface="B Nazanin" panose="00000400000000000000" pitchFamily="2" charset="-78"/>
          </a:endParaRPr>
        </a:p>
      </dsp:txBody>
      <dsp:txXfrm>
        <a:off x="46082" y="46363"/>
        <a:ext cx="8137436" cy="851834"/>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1119B6-7656-4523-B8AD-9CE04304C949}">
      <dsp:nvSpPr>
        <dsp:cNvPr id="0" name=""/>
        <dsp:cNvSpPr/>
      </dsp:nvSpPr>
      <dsp:spPr>
        <a:xfrm>
          <a:off x="0" y="439"/>
          <a:ext cx="8229600" cy="1142121"/>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rtl="1">
            <a:lnSpc>
              <a:spcPct val="90000"/>
            </a:lnSpc>
            <a:spcBef>
              <a:spcPct val="0"/>
            </a:spcBef>
            <a:spcAft>
              <a:spcPct val="35000"/>
            </a:spcAft>
          </a:pPr>
          <a:r>
            <a:rPr lang="fa-IR" sz="4000" b="1" kern="1200" dirty="0" smtClean="0">
              <a:effectLst>
                <a:outerShdw blurRad="38100" dist="38100" dir="2700000" algn="tl">
                  <a:srgbClr val="000000">
                    <a:alpha val="43137"/>
                  </a:srgbClr>
                </a:outerShdw>
              </a:effectLst>
              <a:cs typeface="B Nazanin" panose="00000400000000000000" pitchFamily="2" charset="-78"/>
            </a:rPr>
            <a:t>علل </a:t>
          </a:r>
          <a:r>
            <a:rPr lang="fa-IR" sz="4000" b="1" kern="1200" dirty="0" err="1" smtClean="0">
              <a:effectLst>
                <a:outerShdw blurRad="38100" dist="38100" dir="2700000" algn="tl">
                  <a:srgbClr val="000000">
                    <a:alpha val="43137"/>
                  </a:srgbClr>
                </a:outerShdw>
              </a:effectLst>
              <a:cs typeface="B Nazanin" panose="00000400000000000000" pitchFamily="2" charset="-78"/>
            </a:rPr>
            <a:t>ماستیت</a:t>
          </a:r>
          <a:r>
            <a:rPr lang="fa-IR" sz="4000" b="1" kern="1200" dirty="0" smtClean="0">
              <a:effectLst>
                <a:outerShdw blurRad="38100" dist="38100" dir="2700000" algn="tl">
                  <a:srgbClr val="000000">
                    <a:alpha val="43137"/>
                  </a:srgbClr>
                </a:outerShdw>
              </a:effectLst>
              <a:cs typeface="B Nazanin" panose="00000400000000000000" pitchFamily="2" charset="-78"/>
            </a:rPr>
            <a:t> (</a:t>
          </a:r>
          <a:r>
            <a:rPr lang="fa-IR" sz="4000" b="1" kern="1200" dirty="0" err="1" smtClean="0">
              <a:effectLst>
                <a:outerShdw blurRad="38100" dist="38100" dir="2700000" algn="tl">
                  <a:srgbClr val="000000">
                    <a:alpha val="43137"/>
                  </a:srgbClr>
                </a:outerShdw>
              </a:effectLst>
              <a:cs typeface="B Nazanin" panose="00000400000000000000" pitchFamily="2" charset="-78"/>
            </a:rPr>
            <a:t>استاز</a:t>
          </a:r>
          <a:r>
            <a:rPr lang="fa-IR" sz="4000" b="1" kern="1200" dirty="0" smtClean="0">
              <a:effectLst>
                <a:outerShdw blurRad="38100" dist="38100" dir="2700000" algn="tl">
                  <a:srgbClr val="000000">
                    <a:alpha val="43137"/>
                  </a:srgbClr>
                </a:outerShdw>
              </a:effectLst>
              <a:cs typeface="B Nazanin" panose="00000400000000000000" pitchFamily="2" charset="-78"/>
            </a:rPr>
            <a:t> شیر و نه عفونی)</a:t>
          </a:r>
          <a:endParaRPr lang="en-US" sz="4000" kern="1200" dirty="0">
            <a:effectLst>
              <a:outerShdw blurRad="38100" dist="38100" dir="2700000" algn="tl">
                <a:srgbClr val="000000">
                  <a:alpha val="43137"/>
                </a:srgbClr>
              </a:outerShdw>
            </a:effectLst>
            <a:cs typeface="B Nazanin" panose="00000400000000000000" pitchFamily="2" charset="-78"/>
          </a:endParaRPr>
        </a:p>
      </dsp:txBody>
      <dsp:txXfrm>
        <a:off x="55754" y="56193"/>
        <a:ext cx="8118092" cy="1030613"/>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DDC79D-4A4E-4C1A-9F00-D50D07D13B9A}">
      <dsp:nvSpPr>
        <dsp:cNvPr id="0" name=""/>
        <dsp:cNvSpPr/>
      </dsp:nvSpPr>
      <dsp:spPr>
        <a:xfrm>
          <a:off x="0" y="982"/>
          <a:ext cx="8229600" cy="2009397"/>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lvl="0" algn="ctr" defTabSz="1955800" rtl="1">
            <a:lnSpc>
              <a:spcPct val="90000"/>
            </a:lnSpc>
            <a:spcBef>
              <a:spcPct val="0"/>
            </a:spcBef>
            <a:spcAft>
              <a:spcPct val="35000"/>
            </a:spcAft>
          </a:pPr>
          <a:r>
            <a:rPr lang="fa-IR" sz="4400" b="1" kern="1200" dirty="0" smtClean="0">
              <a:effectLst>
                <a:outerShdw blurRad="38100" dist="38100" dir="2700000" algn="tl">
                  <a:srgbClr val="000000">
                    <a:alpha val="43137"/>
                  </a:srgbClr>
                </a:outerShdw>
              </a:effectLst>
              <a:cs typeface="B Nazanin" panose="00000400000000000000" pitchFamily="2" charset="-78"/>
            </a:rPr>
            <a:t>بزرگ </a:t>
          </a:r>
          <a:r>
            <a:rPr lang="fa-IR" sz="4400" b="1" kern="1200" dirty="0" err="1" smtClean="0">
              <a:effectLst>
                <a:outerShdw blurRad="38100" dist="38100" dir="2700000" algn="tl">
                  <a:srgbClr val="000000">
                    <a:alpha val="43137"/>
                  </a:srgbClr>
                </a:outerShdw>
              </a:effectLst>
              <a:cs typeface="B Nazanin" panose="00000400000000000000" pitchFamily="2" charset="-78"/>
            </a:rPr>
            <a:t>كردن</a:t>
          </a:r>
          <a:r>
            <a:rPr lang="fa-IR" sz="4400" b="1" kern="1200" dirty="0" smtClean="0">
              <a:effectLst>
                <a:outerShdw blurRad="38100" dist="38100" dir="2700000" algn="tl">
                  <a:srgbClr val="000000">
                    <a:alpha val="43137"/>
                  </a:srgbClr>
                </a:outerShdw>
              </a:effectLst>
              <a:cs typeface="B Nazanin" panose="00000400000000000000" pitchFamily="2" charset="-78"/>
            </a:rPr>
            <a:t> پستان</a:t>
          </a:r>
          <a:endParaRPr lang="en-US" sz="4400" b="1" kern="1200" dirty="0" smtClean="0">
            <a:effectLst>
              <a:outerShdw blurRad="38100" dist="38100" dir="2700000" algn="tl">
                <a:srgbClr val="000000">
                  <a:alpha val="43137"/>
                </a:srgbClr>
              </a:outerShdw>
            </a:effectLst>
            <a:cs typeface="B Nazanin" panose="00000400000000000000" pitchFamily="2" charset="-78"/>
          </a:endParaRPr>
        </a:p>
        <a:p>
          <a:pPr lvl="0" algn="ctr" defTabSz="1955800" rtl="1">
            <a:lnSpc>
              <a:spcPct val="90000"/>
            </a:lnSpc>
            <a:spcBef>
              <a:spcPct val="0"/>
            </a:spcBef>
            <a:spcAft>
              <a:spcPct val="35000"/>
            </a:spcAft>
          </a:pPr>
          <a:r>
            <a:rPr lang="fa-IR" sz="4400" b="1" kern="1200" dirty="0" smtClean="0">
              <a:effectLst>
                <a:outerShdw blurRad="38100" dist="38100" dir="2700000" algn="tl">
                  <a:srgbClr val="000000">
                    <a:alpha val="43137"/>
                  </a:srgbClr>
                </a:outerShdw>
              </a:effectLst>
              <a:cs typeface="B Nazanin" panose="00000400000000000000" pitchFamily="2" charset="-78"/>
            </a:rPr>
            <a:t>(</a:t>
          </a:r>
          <a:r>
            <a:rPr lang="en-US" sz="4400" b="1" kern="1200" dirty="0" smtClean="0">
              <a:effectLst>
                <a:outerShdw blurRad="38100" dist="38100" dir="2700000" algn="tl">
                  <a:srgbClr val="000000">
                    <a:alpha val="43137"/>
                  </a:srgbClr>
                </a:outerShdw>
              </a:effectLst>
              <a:cs typeface="B Nazanin" panose="00000400000000000000" pitchFamily="2" charset="-78"/>
            </a:rPr>
            <a:t>Breast Augmentation</a:t>
          </a:r>
          <a:r>
            <a:rPr lang="fa-IR" sz="4400" b="1" kern="1200" dirty="0" smtClean="0">
              <a:effectLst>
                <a:outerShdw blurRad="38100" dist="38100" dir="2700000" algn="tl">
                  <a:srgbClr val="000000">
                    <a:alpha val="43137"/>
                  </a:srgbClr>
                </a:outerShdw>
              </a:effectLst>
              <a:cs typeface="B Nazanin" panose="00000400000000000000" pitchFamily="2" charset="-78"/>
            </a:rPr>
            <a:t>)</a:t>
          </a:r>
          <a:endParaRPr lang="en-US" sz="4400" kern="1200" dirty="0">
            <a:effectLst>
              <a:outerShdw blurRad="38100" dist="38100" dir="2700000" algn="tl">
                <a:srgbClr val="000000">
                  <a:alpha val="43137"/>
                </a:srgbClr>
              </a:outerShdw>
            </a:effectLst>
            <a:cs typeface="B Nazanin" panose="00000400000000000000" pitchFamily="2" charset="-78"/>
          </a:endParaRPr>
        </a:p>
      </dsp:txBody>
      <dsp:txXfrm>
        <a:off x="98091" y="99073"/>
        <a:ext cx="8033418" cy="1813215"/>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DDC79D-4A4E-4C1A-9F00-D50D07D13B9A}">
      <dsp:nvSpPr>
        <dsp:cNvPr id="0" name=""/>
        <dsp:cNvSpPr/>
      </dsp:nvSpPr>
      <dsp:spPr>
        <a:xfrm>
          <a:off x="0" y="360407"/>
          <a:ext cx="8229600" cy="1290547"/>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lvl="0" algn="ctr" defTabSz="1955800" rtl="1">
            <a:lnSpc>
              <a:spcPct val="90000"/>
            </a:lnSpc>
            <a:spcBef>
              <a:spcPct val="0"/>
            </a:spcBef>
            <a:spcAft>
              <a:spcPct val="35000"/>
            </a:spcAft>
          </a:pPr>
          <a:r>
            <a:rPr lang="fa-IR" sz="4400" b="1" kern="1200" dirty="0" smtClean="0">
              <a:effectLst>
                <a:outerShdw blurRad="38100" dist="38100" dir="2700000" algn="tl">
                  <a:srgbClr val="000000">
                    <a:alpha val="43137"/>
                  </a:srgbClr>
                </a:outerShdw>
              </a:effectLst>
              <a:cs typeface="B Nazanin" panose="00000400000000000000" pitchFamily="2" charset="-78"/>
            </a:rPr>
            <a:t>بزرگ </a:t>
          </a:r>
          <a:r>
            <a:rPr lang="fa-IR" sz="4400" b="1" kern="1200" dirty="0" err="1" smtClean="0">
              <a:effectLst>
                <a:outerShdw blurRad="38100" dist="38100" dir="2700000" algn="tl">
                  <a:srgbClr val="000000">
                    <a:alpha val="43137"/>
                  </a:srgbClr>
                </a:outerShdw>
              </a:effectLst>
              <a:cs typeface="B Nazanin" panose="00000400000000000000" pitchFamily="2" charset="-78"/>
            </a:rPr>
            <a:t>كردن</a:t>
          </a:r>
          <a:r>
            <a:rPr lang="fa-IR" sz="4400" b="1" kern="1200" dirty="0" smtClean="0">
              <a:effectLst>
                <a:outerShdw blurRad="38100" dist="38100" dir="2700000" algn="tl">
                  <a:srgbClr val="000000">
                    <a:alpha val="43137"/>
                  </a:srgbClr>
                </a:outerShdw>
              </a:effectLst>
              <a:cs typeface="B Nazanin" panose="00000400000000000000" pitchFamily="2" charset="-78"/>
            </a:rPr>
            <a:t> پستان</a:t>
          </a:r>
          <a:endParaRPr lang="en-US" sz="4400" b="1" kern="1200" dirty="0" smtClean="0">
            <a:effectLst>
              <a:outerShdw blurRad="38100" dist="38100" dir="2700000" algn="tl">
                <a:srgbClr val="000000">
                  <a:alpha val="43137"/>
                </a:srgbClr>
              </a:outerShdw>
            </a:effectLst>
            <a:cs typeface="B Nazanin" panose="00000400000000000000" pitchFamily="2" charset="-78"/>
          </a:endParaRPr>
        </a:p>
      </dsp:txBody>
      <dsp:txXfrm>
        <a:off x="62999" y="423406"/>
        <a:ext cx="8103602" cy="1164549"/>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DDC79D-4A4E-4C1A-9F00-D50D07D13B9A}">
      <dsp:nvSpPr>
        <dsp:cNvPr id="0" name=""/>
        <dsp:cNvSpPr/>
      </dsp:nvSpPr>
      <dsp:spPr>
        <a:xfrm>
          <a:off x="0" y="360407"/>
          <a:ext cx="8229600" cy="1290547"/>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lvl="0" algn="ctr" defTabSz="1955800" rtl="1">
            <a:lnSpc>
              <a:spcPct val="90000"/>
            </a:lnSpc>
            <a:spcBef>
              <a:spcPct val="0"/>
            </a:spcBef>
            <a:spcAft>
              <a:spcPct val="35000"/>
            </a:spcAft>
          </a:pPr>
          <a:r>
            <a:rPr lang="fa-IR" sz="4400" b="1" kern="1200" dirty="0" err="1" smtClean="0">
              <a:effectLst>
                <a:outerShdw blurRad="38100" dist="38100" dir="2700000" algn="tl">
                  <a:srgbClr val="000000">
                    <a:alpha val="43137"/>
                  </a:srgbClr>
                </a:outerShdw>
              </a:effectLst>
              <a:cs typeface="B Nazanin" panose="00000400000000000000" pitchFamily="2" charset="-78"/>
            </a:rPr>
            <a:t>كوچك</a:t>
          </a:r>
          <a:r>
            <a:rPr lang="fa-IR" sz="4400" b="1" kern="1200" dirty="0" smtClean="0">
              <a:effectLst>
                <a:outerShdw blurRad="38100" dist="38100" dir="2700000" algn="tl">
                  <a:srgbClr val="000000">
                    <a:alpha val="43137"/>
                  </a:srgbClr>
                </a:outerShdw>
              </a:effectLst>
              <a:cs typeface="B Nazanin" panose="00000400000000000000" pitchFamily="2" charset="-78"/>
            </a:rPr>
            <a:t> </a:t>
          </a:r>
          <a:r>
            <a:rPr lang="fa-IR" sz="4400" b="1" kern="1200" dirty="0" err="1" smtClean="0">
              <a:effectLst>
                <a:outerShdw blurRad="38100" dist="38100" dir="2700000" algn="tl">
                  <a:srgbClr val="000000">
                    <a:alpha val="43137"/>
                  </a:srgbClr>
                </a:outerShdw>
              </a:effectLst>
              <a:cs typeface="B Nazanin" panose="00000400000000000000" pitchFamily="2" charset="-78"/>
            </a:rPr>
            <a:t>كردن</a:t>
          </a:r>
          <a:r>
            <a:rPr lang="fa-IR" sz="4400" b="1" kern="1200" dirty="0" smtClean="0">
              <a:effectLst>
                <a:outerShdw blurRad="38100" dist="38100" dir="2700000" algn="tl">
                  <a:srgbClr val="000000">
                    <a:alpha val="43137"/>
                  </a:srgbClr>
                </a:outerShdw>
              </a:effectLst>
              <a:cs typeface="B Nazanin" panose="00000400000000000000" pitchFamily="2" charset="-78"/>
            </a:rPr>
            <a:t> و بالا کشیدن پستان</a:t>
          </a:r>
          <a:endParaRPr lang="en-US" sz="4400" b="1" kern="1200" dirty="0" smtClean="0">
            <a:effectLst>
              <a:outerShdw blurRad="38100" dist="38100" dir="2700000" algn="tl">
                <a:srgbClr val="000000">
                  <a:alpha val="43137"/>
                </a:srgbClr>
              </a:outerShdw>
            </a:effectLst>
            <a:cs typeface="B Nazanin" panose="00000400000000000000" pitchFamily="2" charset="-78"/>
          </a:endParaRPr>
        </a:p>
      </dsp:txBody>
      <dsp:txXfrm>
        <a:off x="62999" y="423406"/>
        <a:ext cx="8103602" cy="1164549"/>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626C8B-22A9-44CF-8ED7-996D8A3063DF}">
      <dsp:nvSpPr>
        <dsp:cNvPr id="0" name=""/>
        <dsp:cNvSpPr/>
      </dsp:nvSpPr>
      <dsp:spPr>
        <a:xfrm>
          <a:off x="0" y="232"/>
          <a:ext cx="8118092" cy="1030148"/>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rtl="1">
            <a:lnSpc>
              <a:spcPct val="90000"/>
            </a:lnSpc>
            <a:spcBef>
              <a:spcPct val="0"/>
            </a:spcBef>
            <a:spcAft>
              <a:spcPct val="35000"/>
            </a:spcAft>
          </a:pPr>
          <a:r>
            <a:rPr lang="fa-IR" sz="4000" b="1" kern="1200" dirty="0" smtClean="0">
              <a:effectLst>
                <a:outerShdw blurRad="38100" dist="38100" dir="2700000" algn="tl">
                  <a:srgbClr val="000000">
                    <a:alpha val="43137"/>
                  </a:srgbClr>
                </a:outerShdw>
              </a:effectLst>
              <a:cs typeface="B Nazanin" panose="00000400000000000000" pitchFamily="2" charset="-78"/>
            </a:rPr>
            <a:t>نتیجه</a:t>
          </a:r>
          <a:endParaRPr lang="fa-IR" sz="4000" kern="1200" dirty="0">
            <a:effectLst>
              <a:outerShdw blurRad="38100" dist="38100" dir="2700000" algn="tl">
                <a:srgbClr val="000000">
                  <a:alpha val="43137"/>
                </a:srgbClr>
              </a:outerShdw>
            </a:effectLst>
            <a:cs typeface="B Nazanin" panose="00000400000000000000" pitchFamily="2" charset="-78"/>
          </a:endParaRPr>
        </a:p>
      </dsp:txBody>
      <dsp:txXfrm>
        <a:off x="50288" y="50520"/>
        <a:ext cx="8017516" cy="92957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734C52-B44A-479F-9127-C133833A1265}">
      <dsp:nvSpPr>
        <dsp:cNvPr id="0" name=""/>
        <dsp:cNvSpPr/>
      </dsp:nvSpPr>
      <dsp:spPr>
        <a:xfrm>
          <a:off x="0" y="46034"/>
          <a:ext cx="8229600" cy="1050931"/>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rtl="1">
            <a:lnSpc>
              <a:spcPct val="90000"/>
            </a:lnSpc>
            <a:spcBef>
              <a:spcPct val="0"/>
            </a:spcBef>
            <a:spcAft>
              <a:spcPct val="35000"/>
            </a:spcAft>
          </a:pPr>
          <a:r>
            <a:rPr lang="fa-IR" sz="4000" b="1" kern="1200" dirty="0" smtClean="0">
              <a:effectLst>
                <a:outerShdw blurRad="38100" dist="38100" dir="2700000" algn="tl">
                  <a:srgbClr val="000000">
                    <a:alpha val="43137"/>
                  </a:srgbClr>
                </a:outerShdw>
              </a:effectLst>
              <a:cs typeface="B Nazanin" panose="00000400000000000000" pitchFamily="2" charset="-78"/>
            </a:rPr>
            <a:t>پری پستان</a:t>
          </a:r>
          <a:endParaRPr lang="en-US" sz="4000" kern="1200" dirty="0">
            <a:effectLst>
              <a:outerShdw blurRad="38100" dist="38100" dir="2700000" algn="tl">
                <a:srgbClr val="000000">
                  <a:alpha val="43137"/>
                </a:srgbClr>
              </a:outerShdw>
            </a:effectLst>
            <a:cs typeface="B Nazanin" panose="00000400000000000000" pitchFamily="2" charset="-78"/>
          </a:endParaRPr>
        </a:p>
      </dsp:txBody>
      <dsp:txXfrm>
        <a:off x="51302" y="97336"/>
        <a:ext cx="8126996" cy="94832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734C52-B44A-479F-9127-C133833A1265}">
      <dsp:nvSpPr>
        <dsp:cNvPr id="0" name=""/>
        <dsp:cNvSpPr/>
      </dsp:nvSpPr>
      <dsp:spPr>
        <a:xfrm>
          <a:off x="0" y="46034"/>
          <a:ext cx="8229600" cy="1050931"/>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rtl="1">
            <a:lnSpc>
              <a:spcPct val="90000"/>
            </a:lnSpc>
            <a:spcBef>
              <a:spcPct val="0"/>
            </a:spcBef>
            <a:spcAft>
              <a:spcPct val="35000"/>
            </a:spcAft>
          </a:pPr>
          <a:r>
            <a:rPr lang="fa-IR" sz="4000" b="1" kern="1200" dirty="0" smtClean="0">
              <a:effectLst>
                <a:outerShdw blurRad="38100" dist="38100" dir="2700000" algn="tl">
                  <a:srgbClr val="000000">
                    <a:alpha val="43137"/>
                  </a:srgbClr>
                </a:outerShdw>
              </a:effectLst>
              <a:cs typeface="B Nazanin" panose="00000400000000000000" pitchFamily="2" charset="-78"/>
            </a:rPr>
            <a:t>پری پستان</a:t>
          </a:r>
          <a:endParaRPr lang="en-US" sz="4000" kern="1200" dirty="0">
            <a:effectLst>
              <a:outerShdw blurRad="38100" dist="38100" dir="2700000" algn="tl">
                <a:srgbClr val="000000">
                  <a:alpha val="43137"/>
                </a:srgbClr>
              </a:outerShdw>
            </a:effectLst>
            <a:cs typeface="B Nazanin" panose="00000400000000000000" pitchFamily="2" charset="-78"/>
          </a:endParaRPr>
        </a:p>
      </dsp:txBody>
      <dsp:txXfrm>
        <a:off x="51302" y="97336"/>
        <a:ext cx="8126996" cy="94832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734C52-B44A-479F-9127-C133833A1265}">
      <dsp:nvSpPr>
        <dsp:cNvPr id="0" name=""/>
        <dsp:cNvSpPr/>
      </dsp:nvSpPr>
      <dsp:spPr>
        <a:xfrm>
          <a:off x="0" y="46034"/>
          <a:ext cx="8229600" cy="1050931"/>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rtl="1">
            <a:lnSpc>
              <a:spcPct val="90000"/>
            </a:lnSpc>
            <a:spcBef>
              <a:spcPct val="0"/>
            </a:spcBef>
            <a:spcAft>
              <a:spcPct val="35000"/>
            </a:spcAft>
          </a:pPr>
          <a:r>
            <a:rPr lang="fa-IR" sz="4000" b="1" kern="1200" dirty="0" smtClean="0">
              <a:effectLst>
                <a:outerShdw blurRad="38100" dist="38100" dir="2700000" algn="tl">
                  <a:srgbClr val="000000">
                    <a:alpha val="43137"/>
                  </a:srgbClr>
                </a:outerShdw>
              </a:effectLst>
              <a:cs typeface="B Nazanin" panose="00000400000000000000" pitchFamily="2" charset="-78"/>
            </a:rPr>
            <a:t>احتقان پستان </a:t>
          </a:r>
          <a:endParaRPr lang="en-US" sz="4000" kern="1200" dirty="0">
            <a:effectLst>
              <a:outerShdw blurRad="38100" dist="38100" dir="2700000" algn="tl">
                <a:srgbClr val="000000">
                  <a:alpha val="43137"/>
                </a:srgbClr>
              </a:outerShdw>
            </a:effectLst>
            <a:cs typeface="B Nazanin" panose="00000400000000000000" pitchFamily="2" charset="-78"/>
          </a:endParaRPr>
        </a:p>
      </dsp:txBody>
      <dsp:txXfrm>
        <a:off x="51302" y="97336"/>
        <a:ext cx="8126996" cy="94832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734C52-B44A-479F-9127-C133833A1265}">
      <dsp:nvSpPr>
        <dsp:cNvPr id="0" name=""/>
        <dsp:cNvSpPr/>
      </dsp:nvSpPr>
      <dsp:spPr>
        <a:xfrm>
          <a:off x="0" y="46034"/>
          <a:ext cx="8229600" cy="1050931"/>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rtl="1">
            <a:lnSpc>
              <a:spcPct val="90000"/>
            </a:lnSpc>
            <a:spcBef>
              <a:spcPct val="0"/>
            </a:spcBef>
            <a:spcAft>
              <a:spcPct val="35000"/>
            </a:spcAft>
          </a:pPr>
          <a:r>
            <a:rPr lang="fa-IR" sz="4000" b="1" kern="1200" dirty="0" smtClean="0">
              <a:effectLst>
                <a:outerShdw blurRad="38100" dist="38100" dir="2700000" algn="tl">
                  <a:srgbClr val="000000">
                    <a:alpha val="43137"/>
                  </a:srgbClr>
                </a:outerShdw>
              </a:effectLst>
              <a:cs typeface="B Nazanin" panose="00000400000000000000" pitchFamily="2" charset="-78"/>
            </a:rPr>
            <a:t>احتقان پستان </a:t>
          </a:r>
          <a:endParaRPr lang="en-US" sz="4000" kern="1200" dirty="0">
            <a:effectLst>
              <a:outerShdw blurRad="38100" dist="38100" dir="2700000" algn="tl">
                <a:srgbClr val="000000">
                  <a:alpha val="43137"/>
                </a:srgbClr>
              </a:outerShdw>
            </a:effectLst>
            <a:cs typeface="B Nazanin" panose="00000400000000000000" pitchFamily="2" charset="-78"/>
          </a:endParaRPr>
        </a:p>
      </dsp:txBody>
      <dsp:txXfrm>
        <a:off x="51302" y="97336"/>
        <a:ext cx="8126996" cy="94832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734C52-B44A-479F-9127-C133833A1265}">
      <dsp:nvSpPr>
        <dsp:cNvPr id="0" name=""/>
        <dsp:cNvSpPr/>
      </dsp:nvSpPr>
      <dsp:spPr>
        <a:xfrm>
          <a:off x="0" y="116632"/>
          <a:ext cx="8229600" cy="909734"/>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lang="fa-IR" sz="4000" b="1" kern="1200" dirty="0" err="1" smtClean="0">
              <a:latin typeface="Calibri"/>
              <a:ea typeface="Calibri"/>
              <a:cs typeface="B Nazanin"/>
            </a:rPr>
            <a:t>احتقان</a:t>
          </a:r>
          <a:r>
            <a:rPr lang="fa-IR" sz="4000" b="1" kern="1200" dirty="0" smtClean="0">
              <a:latin typeface="Calibri"/>
              <a:ea typeface="Calibri"/>
              <a:cs typeface="B Nazanin"/>
            </a:rPr>
            <a:t> هاله پستان</a:t>
          </a:r>
          <a:endParaRPr lang="en-US" sz="4000" b="1" u="sng" kern="1200" dirty="0" smtClean="0">
            <a:solidFill>
              <a:srgbClr val="FF0000"/>
            </a:solidFill>
            <a:cs typeface="B Nazanin" panose="00000400000000000000" pitchFamily="2" charset="-78"/>
          </a:endParaRPr>
        </a:p>
      </dsp:txBody>
      <dsp:txXfrm>
        <a:off x="44410" y="161042"/>
        <a:ext cx="8140780" cy="82091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E9BB7A-F042-408B-BD74-805705AE248F}">
      <dsp:nvSpPr>
        <dsp:cNvPr id="0" name=""/>
        <dsp:cNvSpPr/>
      </dsp:nvSpPr>
      <dsp:spPr>
        <a:xfrm>
          <a:off x="0" y="93"/>
          <a:ext cx="8229600" cy="1371413"/>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rtl="1">
            <a:lnSpc>
              <a:spcPct val="90000"/>
            </a:lnSpc>
            <a:spcBef>
              <a:spcPct val="0"/>
            </a:spcBef>
            <a:spcAft>
              <a:spcPct val="35000"/>
            </a:spcAft>
          </a:pPr>
          <a:r>
            <a:rPr lang="en-GB" sz="3600" b="1" kern="1200" smtClean="0">
              <a:effectLst>
                <a:outerShdw blurRad="38100" dist="38100" dir="2700000" algn="tl">
                  <a:srgbClr val="000000">
                    <a:alpha val="43137"/>
                  </a:srgbClr>
                </a:outerShdw>
              </a:effectLst>
            </a:rPr>
            <a:t>In areolar engorgement the nipple is flattened.</a:t>
          </a:r>
          <a:endParaRPr lang="en-US" sz="3600" kern="1200">
            <a:effectLst>
              <a:outerShdw blurRad="38100" dist="38100" dir="2700000" algn="tl">
                <a:srgbClr val="000000">
                  <a:alpha val="43137"/>
                </a:srgbClr>
              </a:outerShdw>
            </a:effectLst>
          </a:endParaRPr>
        </a:p>
      </dsp:txBody>
      <dsp:txXfrm>
        <a:off x="66947" y="67040"/>
        <a:ext cx="8095706" cy="123751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734C52-B44A-479F-9127-C133833A1265}">
      <dsp:nvSpPr>
        <dsp:cNvPr id="0" name=""/>
        <dsp:cNvSpPr/>
      </dsp:nvSpPr>
      <dsp:spPr>
        <a:xfrm>
          <a:off x="0" y="46034"/>
          <a:ext cx="8229600" cy="1050931"/>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rtl="1">
            <a:lnSpc>
              <a:spcPct val="90000"/>
            </a:lnSpc>
            <a:spcBef>
              <a:spcPct val="0"/>
            </a:spcBef>
            <a:spcAft>
              <a:spcPct val="35000"/>
            </a:spcAft>
          </a:pPr>
          <a:r>
            <a:rPr lang="fa-IR" sz="4000" b="1" kern="1200" dirty="0" smtClean="0">
              <a:effectLst>
                <a:outerShdw blurRad="38100" dist="38100" dir="2700000" algn="tl">
                  <a:srgbClr val="000000">
                    <a:alpha val="43137"/>
                  </a:srgbClr>
                </a:outerShdw>
              </a:effectLst>
              <a:cs typeface="B Nazanin" panose="00000400000000000000" pitchFamily="2" charset="-78"/>
            </a:rPr>
            <a:t>علل احتقان پستان </a:t>
          </a:r>
          <a:endParaRPr lang="en-US" sz="4000" kern="1200" dirty="0">
            <a:effectLst>
              <a:outerShdw blurRad="38100" dist="38100" dir="2700000" algn="tl">
                <a:srgbClr val="000000">
                  <a:alpha val="43137"/>
                </a:srgbClr>
              </a:outerShdw>
            </a:effectLst>
            <a:cs typeface="B Nazanin" panose="00000400000000000000" pitchFamily="2" charset="-78"/>
          </a:endParaRPr>
        </a:p>
      </dsp:txBody>
      <dsp:txXfrm>
        <a:off x="51302" y="97336"/>
        <a:ext cx="8126996" cy="948327"/>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072F9B5-88BD-45A6-B360-622E36578CD1}" type="datetimeFigureOut">
              <a:rPr lang="en-US" smtClean="0"/>
              <a:pPr/>
              <a:t>7/19/2023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9115E24-C784-4539-A313-0F5C06B01D51}" type="slidenum">
              <a:rPr lang="en-US" smtClean="0"/>
              <a:pPr/>
              <a:t>‹#›</a:t>
            </a:fld>
            <a:endParaRPr lang="en-US"/>
          </a:p>
        </p:txBody>
      </p:sp>
    </p:spTree>
    <p:extLst>
      <p:ext uri="{BB962C8B-B14F-4D97-AF65-F5344CB8AC3E}">
        <p14:creationId xmlns:p14="http://schemas.microsoft.com/office/powerpoint/2010/main" val="17609144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1F64FB5-EDB1-45B5-B26A-96040F7DD684}" type="datetimeFigureOut">
              <a:rPr lang="en-US" smtClean="0"/>
              <a:pPr/>
              <a:t>7/19/2023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0A80E2-FDAD-4002-846C-AAD2680F7EFB}" type="slidenum">
              <a:rPr lang="en-US" smtClean="0"/>
              <a:pPr/>
              <a:t>‹#›</a:t>
            </a:fld>
            <a:endParaRPr lang="en-US"/>
          </a:p>
        </p:txBody>
      </p:sp>
    </p:spTree>
    <p:extLst>
      <p:ext uri="{BB962C8B-B14F-4D97-AF65-F5344CB8AC3E}">
        <p14:creationId xmlns:p14="http://schemas.microsoft.com/office/powerpoint/2010/main" val="6662728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6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1464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4400" b="1" i="1">
                <a:solidFill>
                  <a:srgbClr val="FFCCCC"/>
                </a:solidFill>
                <a:latin typeface="Georgia" pitchFamily="18" charset="0"/>
                <a:cs typeface="Arial" charset="0"/>
              </a:defRPr>
            </a:lvl1pPr>
            <a:lvl2pPr marL="742950" indent="-285750" eaLnBrk="0" hangingPunct="0">
              <a:defRPr sz="4400" b="1" i="1">
                <a:solidFill>
                  <a:srgbClr val="FFCCCC"/>
                </a:solidFill>
                <a:latin typeface="Georgia" pitchFamily="18" charset="0"/>
                <a:cs typeface="Arial" charset="0"/>
              </a:defRPr>
            </a:lvl2pPr>
            <a:lvl3pPr marL="1143000" indent="-228600" eaLnBrk="0" hangingPunct="0">
              <a:defRPr sz="4400" b="1" i="1">
                <a:solidFill>
                  <a:srgbClr val="FFCCCC"/>
                </a:solidFill>
                <a:latin typeface="Georgia" pitchFamily="18" charset="0"/>
                <a:cs typeface="Arial" charset="0"/>
              </a:defRPr>
            </a:lvl3pPr>
            <a:lvl4pPr marL="1600200" indent="-228600" eaLnBrk="0" hangingPunct="0">
              <a:defRPr sz="4400" b="1" i="1">
                <a:solidFill>
                  <a:srgbClr val="FFCCCC"/>
                </a:solidFill>
                <a:latin typeface="Georgia" pitchFamily="18" charset="0"/>
                <a:cs typeface="Arial" charset="0"/>
              </a:defRPr>
            </a:lvl4pPr>
            <a:lvl5pPr marL="2057400" indent="-228600" eaLnBrk="0" hangingPunct="0">
              <a:defRPr sz="4400" b="1" i="1">
                <a:solidFill>
                  <a:srgbClr val="FFCCCC"/>
                </a:solidFill>
                <a:latin typeface="Georgia" pitchFamily="18" charset="0"/>
                <a:cs typeface="Arial" charset="0"/>
              </a:defRPr>
            </a:lvl5pPr>
            <a:lvl6pPr marL="2514600" indent="-228600" eaLnBrk="0" fontAlgn="base" hangingPunct="0">
              <a:spcBef>
                <a:spcPct val="0"/>
              </a:spcBef>
              <a:spcAft>
                <a:spcPct val="0"/>
              </a:spcAft>
              <a:defRPr sz="4400" b="1" i="1">
                <a:solidFill>
                  <a:srgbClr val="FFCCCC"/>
                </a:solidFill>
                <a:latin typeface="Georgia" pitchFamily="18" charset="0"/>
                <a:cs typeface="Arial" charset="0"/>
              </a:defRPr>
            </a:lvl6pPr>
            <a:lvl7pPr marL="2971800" indent="-228600" eaLnBrk="0" fontAlgn="base" hangingPunct="0">
              <a:spcBef>
                <a:spcPct val="0"/>
              </a:spcBef>
              <a:spcAft>
                <a:spcPct val="0"/>
              </a:spcAft>
              <a:defRPr sz="4400" b="1" i="1">
                <a:solidFill>
                  <a:srgbClr val="FFCCCC"/>
                </a:solidFill>
                <a:latin typeface="Georgia" pitchFamily="18" charset="0"/>
                <a:cs typeface="Arial" charset="0"/>
              </a:defRPr>
            </a:lvl7pPr>
            <a:lvl8pPr marL="3429000" indent="-228600" eaLnBrk="0" fontAlgn="base" hangingPunct="0">
              <a:spcBef>
                <a:spcPct val="0"/>
              </a:spcBef>
              <a:spcAft>
                <a:spcPct val="0"/>
              </a:spcAft>
              <a:defRPr sz="4400" b="1" i="1">
                <a:solidFill>
                  <a:srgbClr val="FFCCCC"/>
                </a:solidFill>
                <a:latin typeface="Georgia" pitchFamily="18" charset="0"/>
                <a:cs typeface="Arial" charset="0"/>
              </a:defRPr>
            </a:lvl8pPr>
            <a:lvl9pPr marL="3886200" indent="-228600" eaLnBrk="0" fontAlgn="base" hangingPunct="0">
              <a:spcBef>
                <a:spcPct val="0"/>
              </a:spcBef>
              <a:spcAft>
                <a:spcPct val="0"/>
              </a:spcAft>
              <a:defRPr sz="4400" b="1" i="1">
                <a:solidFill>
                  <a:srgbClr val="FFCCCC"/>
                </a:solidFill>
                <a:latin typeface="Georgia" pitchFamily="18" charset="0"/>
                <a:cs typeface="Arial" charset="0"/>
              </a:defRPr>
            </a:lvl9pPr>
          </a:lstStyle>
          <a:p>
            <a:pPr eaLnBrk="1" hangingPunct="1"/>
            <a:fld id="{070CCF06-D524-4B4A-B4EC-852229377323}" type="slidenum">
              <a:rPr lang="en-US" altLang="en-US" sz="1200" smtClean="0"/>
              <a:pPr eaLnBrk="1" hangingPunct="1"/>
              <a:t>113</a:t>
            </a:fld>
            <a:endParaRPr lang="en-US" altLang="en-US" sz="1200" smtClean="0"/>
          </a:p>
        </p:txBody>
      </p:sp>
    </p:spTree>
    <p:extLst>
      <p:ext uri="{BB962C8B-B14F-4D97-AF65-F5344CB8AC3E}">
        <p14:creationId xmlns:p14="http://schemas.microsoft.com/office/powerpoint/2010/main" val="5986456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	</a:t>
            </a:r>
            <a:endParaRPr lang="fa-IR" dirty="0"/>
          </a:p>
        </p:txBody>
      </p:sp>
      <p:sp>
        <p:nvSpPr>
          <p:cNvPr id="4" name="Slide Number Placeholder 3"/>
          <p:cNvSpPr>
            <a:spLocks noGrp="1"/>
          </p:cNvSpPr>
          <p:nvPr>
            <p:ph type="sldNum" sz="quarter" idx="10"/>
          </p:nvPr>
        </p:nvSpPr>
        <p:spPr/>
        <p:txBody>
          <a:bodyPr/>
          <a:lstStyle/>
          <a:p>
            <a:fld id="{964ECD81-939C-4CA5-BF2A-70CF41977FC2}" type="slidenum">
              <a:rPr lang="en-US" smtClean="0">
                <a:solidFill>
                  <a:prstClr val="black"/>
                </a:solidFill>
              </a:rPr>
              <a:pPr/>
              <a:t>128</a:t>
            </a:fld>
            <a:endParaRPr lang="en-US">
              <a:solidFill>
                <a:prstClr val="black"/>
              </a:solidFill>
            </a:endParaRPr>
          </a:p>
        </p:txBody>
      </p:sp>
    </p:spTree>
    <p:extLst>
      <p:ext uri="{BB962C8B-B14F-4D97-AF65-F5344CB8AC3E}">
        <p14:creationId xmlns:p14="http://schemas.microsoft.com/office/powerpoint/2010/main" val="23773751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4ECD81-939C-4CA5-BF2A-70CF41977FC2}" type="slidenum">
              <a:rPr lang="en-US" smtClean="0"/>
              <a:pPr/>
              <a:t>129</a:t>
            </a:fld>
            <a:endParaRPr lang="en-US"/>
          </a:p>
        </p:txBody>
      </p:sp>
    </p:spTree>
    <p:extLst>
      <p:ext uri="{BB962C8B-B14F-4D97-AF65-F5344CB8AC3E}">
        <p14:creationId xmlns:p14="http://schemas.microsoft.com/office/powerpoint/2010/main" val="5508710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	.</a:t>
            </a:r>
          </a:p>
          <a:p>
            <a:endParaRPr lang="fa-IR" dirty="0" smtClean="0"/>
          </a:p>
          <a:p>
            <a:r>
              <a:rPr lang="fa-IR" dirty="0" smtClean="0"/>
              <a:t>- </a:t>
            </a:r>
            <a:endParaRPr lang="fa-IR" dirty="0"/>
          </a:p>
        </p:txBody>
      </p:sp>
      <p:sp>
        <p:nvSpPr>
          <p:cNvPr id="4" name="Slide Number Placeholder 3"/>
          <p:cNvSpPr>
            <a:spLocks noGrp="1"/>
          </p:cNvSpPr>
          <p:nvPr>
            <p:ph type="sldNum" sz="quarter" idx="10"/>
          </p:nvPr>
        </p:nvSpPr>
        <p:spPr/>
        <p:txBody>
          <a:bodyPr/>
          <a:lstStyle/>
          <a:p>
            <a:fld id="{964ECD81-939C-4CA5-BF2A-70CF41977FC2}" type="slidenum">
              <a:rPr lang="en-US" smtClean="0">
                <a:solidFill>
                  <a:prstClr val="black"/>
                </a:solidFill>
              </a:rPr>
              <a:pPr/>
              <a:t>132</a:t>
            </a:fld>
            <a:endParaRPr lang="en-US">
              <a:solidFill>
                <a:prstClr val="black"/>
              </a:solidFill>
            </a:endParaRPr>
          </a:p>
        </p:txBody>
      </p:sp>
    </p:spTree>
    <p:extLst>
      <p:ext uri="{BB962C8B-B14F-4D97-AF65-F5344CB8AC3E}">
        <p14:creationId xmlns:p14="http://schemas.microsoft.com/office/powerpoint/2010/main" val="8619170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	</a:t>
            </a:r>
            <a:endParaRPr lang="fa-IR" dirty="0"/>
          </a:p>
        </p:txBody>
      </p:sp>
      <p:sp>
        <p:nvSpPr>
          <p:cNvPr id="4" name="Slide Number Placeholder 3"/>
          <p:cNvSpPr>
            <a:spLocks noGrp="1"/>
          </p:cNvSpPr>
          <p:nvPr>
            <p:ph type="sldNum" sz="quarter" idx="10"/>
          </p:nvPr>
        </p:nvSpPr>
        <p:spPr/>
        <p:txBody>
          <a:bodyPr/>
          <a:lstStyle/>
          <a:p>
            <a:fld id="{964ECD81-939C-4CA5-BF2A-70CF41977FC2}" type="slidenum">
              <a:rPr lang="en-US" smtClean="0"/>
              <a:pPr/>
              <a:t>133</a:t>
            </a:fld>
            <a:endParaRPr lang="en-US"/>
          </a:p>
        </p:txBody>
      </p:sp>
    </p:spTree>
    <p:extLst>
      <p:ext uri="{BB962C8B-B14F-4D97-AF65-F5344CB8AC3E}">
        <p14:creationId xmlns:p14="http://schemas.microsoft.com/office/powerpoint/2010/main" val="34395840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84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Anecdotally, lactation consultants have observed breastfeeding problems in mothers who keep their nipple </a:t>
            </a:r>
            <a:r>
              <a:rPr lang="en-US" altLang="en-US" dirty="0" err="1" smtClean="0"/>
              <a:t>jewellery</a:t>
            </a:r>
            <a:r>
              <a:rPr lang="en-US" altLang="en-US" dirty="0" smtClean="0"/>
              <a:t> on while breastfeeding. These problems include poor attachment, baby frequently coming on and off the breast, slurping, gagging and milk leaking from the baby's mouth. Once the nipple </a:t>
            </a:r>
            <a:r>
              <a:rPr lang="en-US" altLang="en-US" dirty="0" err="1" smtClean="0"/>
              <a:t>jewellery</a:t>
            </a:r>
            <a:r>
              <a:rPr lang="en-US" altLang="en-US" dirty="0" smtClean="0"/>
              <a:t> is removed, these problems were observed to stop.</a:t>
            </a:r>
            <a:r>
              <a:rPr lang="en-US" altLang="en-US" baseline="30000" dirty="0" smtClean="0"/>
              <a:t>2</a:t>
            </a:r>
            <a:endParaRPr lang="en-US" altLang="en-US" dirty="0" smtClean="0"/>
          </a:p>
          <a:p>
            <a:r>
              <a:rPr lang="en-US" altLang="en-US" dirty="0" smtClean="0"/>
              <a:t>On the other hand, there are also many anecdotal reports by breastfeeding mothers who have had nipple piercing(s) done and who encounter no problems at all with breastfeeding.</a:t>
            </a:r>
            <a:r>
              <a:rPr lang="en-US" altLang="en-US" baseline="30000" dirty="0" smtClean="0"/>
              <a:t>3</a:t>
            </a:r>
            <a:endParaRPr lang="en-US" altLang="en-US" dirty="0" smtClean="0"/>
          </a:p>
          <a:p>
            <a:r>
              <a:rPr lang="en-US" altLang="en-US" dirty="0" smtClean="0"/>
              <a:t>Choking is a potential hazard for the baby whose mother keeps her nipple </a:t>
            </a:r>
            <a:r>
              <a:rPr lang="en-US" altLang="en-US" dirty="0" err="1" smtClean="0"/>
              <a:t>jewellery</a:t>
            </a:r>
            <a:r>
              <a:rPr lang="en-US" altLang="en-US" dirty="0" smtClean="0"/>
              <a:t> on for breastfeeding. This is because, as the baby sucks, the </a:t>
            </a:r>
            <a:r>
              <a:rPr lang="en-US" altLang="en-US" dirty="0" err="1" smtClean="0"/>
              <a:t>jewellery</a:t>
            </a:r>
            <a:r>
              <a:rPr lang="en-US" altLang="en-US" dirty="0" smtClean="0"/>
              <a:t> could become loose and lodge in the baby’s throat. The baby's gums, tongue and/or palate may potentially be injured by the </a:t>
            </a:r>
            <a:r>
              <a:rPr lang="en-US" altLang="en-US" dirty="0" err="1" smtClean="0"/>
              <a:t>jewellery</a:t>
            </a:r>
            <a:r>
              <a:rPr lang="en-US" altLang="en-US" dirty="0" smtClean="0"/>
              <a:t>.</a:t>
            </a:r>
          </a:p>
          <a:p>
            <a:endParaRPr lang="en-US" altLang="en-US" dirty="0" smtClean="0"/>
          </a:p>
        </p:txBody>
      </p:sp>
      <p:sp>
        <p:nvSpPr>
          <p:cNvPr id="1484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4400" b="1" i="1">
                <a:solidFill>
                  <a:srgbClr val="FFCCCC"/>
                </a:solidFill>
                <a:latin typeface="Georgia" panose="02040502050405020303" pitchFamily="18" charset="0"/>
                <a:cs typeface="Arial" panose="020B0604020202020204" pitchFamily="34" charset="0"/>
              </a:defRPr>
            </a:lvl1pPr>
            <a:lvl2pPr marL="742950" indent="-285750" eaLnBrk="0" hangingPunct="0">
              <a:defRPr sz="4400" b="1" i="1">
                <a:solidFill>
                  <a:srgbClr val="FFCCCC"/>
                </a:solidFill>
                <a:latin typeface="Georgia" panose="02040502050405020303" pitchFamily="18" charset="0"/>
                <a:cs typeface="Arial" panose="020B0604020202020204" pitchFamily="34" charset="0"/>
              </a:defRPr>
            </a:lvl2pPr>
            <a:lvl3pPr marL="1143000" indent="-228600" eaLnBrk="0" hangingPunct="0">
              <a:defRPr sz="4400" b="1" i="1">
                <a:solidFill>
                  <a:srgbClr val="FFCCCC"/>
                </a:solidFill>
                <a:latin typeface="Georgia" panose="02040502050405020303" pitchFamily="18" charset="0"/>
                <a:cs typeface="Arial" panose="020B0604020202020204" pitchFamily="34" charset="0"/>
              </a:defRPr>
            </a:lvl3pPr>
            <a:lvl4pPr marL="1600200" indent="-228600" eaLnBrk="0" hangingPunct="0">
              <a:defRPr sz="4400" b="1" i="1">
                <a:solidFill>
                  <a:srgbClr val="FFCCCC"/>
                </a:solidFill>
                <a:latin typeface="Georgia" panose="02040502050405020303" pitchFamily="18" charset="0"/>
                <a:cs typeface="Arial" panose="020B0604020202020204" pitchFamily="34" charset="0"/>
              </a:defRPr>
            </a:lvl4pPr>
            <a:lvl5pPr marL="2057400" indent="-228600" eaLnBrk="0" hangingPunct="0">
              <a:defRPr sz="4400" b="1" i="1">
                <a:solidFill>
                  <a:srgbClr val="FFCCCC"/>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sz="4400" b="1" i="1">
                <a:solidFill>
                  <a:srgbClr val="FFCCCC"/>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sz="4400" b="1" i="1">
                <a:solidFill>
                  <a:srgbClr val="FFCCCC"/>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sz="4400" b="1" i="1">
                <a:solidFill>
                  <a:srgbClr val="FFCCCC"/>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sz="4400" b="1" i="1">
                <a:solidFill>
                  <a:srgbClr val="FFCCCC"/>
                </a:solidFill>
                <a:latin typeface="Georgia" panose="02040502050405020303" pitchFamily="18" charset="0"/>
                <a:cs typeface="Arial" panose="020B0604020202020204" pitchFamily="34" charset="0"/>
              </a:defRPr>
            </a:lvl9pPr>
          </a:lstStyle>
          <a:p>
            <a:pPr eaLnBrk="1" hangingPunct="1"/>
            <a:fld id="{CA519DE0-76C6-4E79-870A-68214CF8C667}" type="slidenum">
              <a:rPr lang="en-US" altLang="en-US" sz="1200"/>
              <a:pPr eaLnBrk="1" hangingPunct="1"/>
              <a:t>137</a:t>
            </a:fld>
            <a:endParaRPr lang="en-US" altLang="en-US" sz="1200"/>
          </a:p>
        </p:txBody>
      </p:sp>
    </p:spTree>
    <p:extLst>
      <p:ext uri="{BB962C8B-B14F-4D97-AF65-F5344CB8AC3E}">
        <p14:creationId xmlns:p14="http://schemas.microsoft.com/office/powerpoint/2010/main" val="16396650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 </a:t>
            </a:r>
            <a:r>
              <a:rPr lang="fa-IR" dirty="0" err="1" smtClean="0"/>
              <a:t>گرماي</a:t>
            </a:r>
            <a:r>
              <a:rPr lang="fa-IR" dirty="0" smtClean="0"/>
              <a:t> </a:t>
            </a:r>
            <a:r>
              <a:rPr lang="fa-IR" dirty="0" err="1" smtClean="0"/>
              <a:t>خشك</a:t>
            </a:r>
            <a:r>
              <a:rPr lang="fa-IR" dirty="0" smtClean="0"/>
              <a:t> مثل </a:t>
            </a:r>
            <a:r>
              <a:rPr lang="fa-IR" dirty="0" err="1" smtClean="0"/>
              <a:t>سشوار</a:t>
            </a:r>
            <a:r>
              <a:rPr lang="fa-IR" dirty="0" smtClean="0"/>
              <a:t> با درجه </a:t>
            </a:r>
            <a:r>
              <a:rPr lang="fa-IR" dirty="0" err="1" smtClean="0"/>
              <a:t>كم</a:t>
            </a:r>
            <a:r>
              <a:rPr lang="fa-IR" dirty="0" smtClean="0"/>
              <a:t> </a:t>
            </a:r>
            <a:r>
              <a:rPr lang="fa-IR" dirty="0" err="1" smtClean="0"/>
              <a:t>روزي</a:t>
            </a:r>
            <a:r>
              <a:rPr lang="fa-IR" dirty="0" smtClean="0"/>
              <a:t> 3 تا 5 بار هر بار 3 تا  5 </a:t>
            </a:r>
            <a:r>
              <a:rPr lang="fa-IR" dirty="0" err="1" smtClean="0"/>
              <a:t>دقيقه</a:t>
            </a:r>
            <a:r>
              <a:rPr lang="fa-IR" dirty="0" smtClean="0"/>
              <a:t> و با فاصله حداقل 7 تا 8  </a:t>
            </a:r>
            <a:r>
              <a:rPr lang="fa-IR" dirty="0" err="1" smtClean="0"/>
              <a:t>سانتي</a:t>
            </a:r>
            <a:r>
              <a:rPr lang="fa-IR" dirty="0" smtClean="0"/>
              <a:t> متر از محل شقاق، موثر و </a:t>
            </a:r>
            <a:r>
              <a:rPr lang="fa-IR" dirty="0" err="1" smtClean="0"/>
              <a:t>كمك</a:t>
            </a:r>
            <a:r>
              <a:rPr lang="fa-IR" dirty="0" smtClean="0"/>
              <a:t> </a:t>
            </a:r>
            <a:r>
              <a:rPr lang="fa-IR" dirty="0" err="1" smtClean="0"/>
              <a:t>كننده</a:t>
            </a:r>
            <a:r>
              <a:rPr lang="fa-IR" dirty="0" smtClean="0"/>
              <a:t> است.</a:t>
            </a:r>
            <a:endParaRPr lang="fa-IR" dirty="0"/>
          </a:p>
        </p:txBody>
      </p:sp>
      <p:sp>
        <p:nvSpPr>
          <p:cNvPr id="4" name="Slide Number Placeholder 3"/>
          <p:cNvSpPr>
            <a:spLocks noGrp="1"/>
          </p:cNvSpPr>
          <p:nvPr>
            <p:ph type="sldNum" sz="quarter" idx="10"/>
          </p:nvPr>
        </p:nvSpPr>
        <p:spPr/>
        <p:txBody>
          <a:bodyPr/>
          <a:lstStyle/>
          <a:p>
            <a:fld id="{964ECD81-939C-4CA5-BF2A-70CF41977FC2}" type="slidenum">
              <a:rPr lang="en-US" smtClean="0"/>
              <a:pPr/>
              <a:t>140</a:t>
            </a:fld>
            <a:endParaRPr lang="en-US"/>
          </a:p>
        </p:txBody>
      </p:sp>
    </p:spTree>
    <p:extLst>
      <p:ext uri="{BB962C8B-B14F-4D97-AF65-F5344CB8AC3E}">
        <p14:creationId xmlns:p14="http://schemas.microsoft.com/office/powerpoint/2010/main" val="2365586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	</a:t>
            </a:r>
            <a:endParaRPr lang="fa-IR" dirty="0"/>
          </a:p>
        </p:txBody>
      </p:sp>
      <p:sp>
        <p:nvSpPr>
          <p:cNvPr id="4" name="Slide Number Placeholder 3"/>
          <p:cNvSpPr>
            <a:spLocks noGrp="1"/>
          </p:cNvSpPr>
          <p:nvPr>
            <p:ph type="sldNum" sz="quarter" idx="10"/>
          </p:nvPr>
        </p:nvSpPr>
        <p:spPr/>
        <p:txBody>
          <a:bodyPr/>
          <a:lstStyle/>
          <a:p>
            <a:fld id="{964ECD81-939C-4CA5-BF2A-70CF41977FC2}" type="slidenum">
              <a:rPr lang="en-US" smtClean="0">
                <a:solidFill>
                  <a:prstClr val="black"/>
                </a:solidFill>
              </a:rPr>
              <a:pPr/>
              <a:t>152</a:t>
            </a:fld>
            <a:endParaRPr lang="en-US">
              <a:solidFill>
                <a:prstClr val="black"/>
              </a:solidFill>
            </a:endParaRPr>
          </a:p>
        </p:txBody>
      </p:sp>
    </p:spTree>
    <p:extLst>
      <p:ext uri="{BB962C8B-B14F-4D97-AF65-F5344CB8AC3E}">
        <p14:creationId xmlns:p14="http://schemas.microsoft.com/office/powerpoint/2010/main" val="1977730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b="1" dirty="0" smtClean="0"/>
              <a:t>Antibiotic therapy is indicated if</a:t>
            </a:r>
            <a:endParaRPr lang="fa-IR" sz="2000" b="1" dirty="0" smtClean="0"/>
          </a:p>
          <a:p>
            <a:r>
              <a:rPr lang="en-US" dirty="0" smtClean="0"/>
              <a:t>The mother has a fever for longer than 24 hours.</a:t>
            </a:r>
          </a:p>
          <a:p>
            <a:r>
              <a:rPr lang="en-US" dirty="0" smtClean="0"/>
              <a:t>The mother’s symptoms do not begin to subside after 24 hours of frequent and effective feeding and/or milk expression.</a:t>
            </a:r>
          </a:p>
          <a:p>
            <a:r>
              <a:rPr lang="en-US" dirty="0" smtClean="0"/>
              <a:t>The mother’s condition worsens.</a:t>
            </a:r>
          </a:p>
          <a:p>
            <a:endParaRPr lang="en-US" dirty="0"/>
          </a:p>
        </p:txBody>
      </p:sp>
      <p:sp>
        <p:nvSpPr>
          <p:cNvPr id="4" name="Slide Number Placeholder 3"/>
          <p:cNvSpPr>
            <a:spLocks noGrp="1"/>
          </p:cNvSpPr>
          <p:nvPr>
            <p:ph type="sldNum" sz="quarter" idx="10"/>
          </p:nvPr>
        </p:nvSpPr>
        <p:spPr/>
        <p:txBody>
          <a:bodyPr/>
          <a:lstStyle/>
          <a:p>
            <a:fld id="{964ECD81-939C-4CA5-BF2A-70CF41977FC2}" type="slidenum">
              <a:rPr lang="en-US" smtClean="0">
                <a:solidFill>
                  <a:prstClr val="black"/>
                </a:solidFill>
              </a:rPr>
              <a:pPr/>
              <a:t>154</a:t>
            </a:fld>
            <a:endParaRPr lang="en-US">
              <a:solidFill>
                <a:prstClr val="black"/>
              </a:solidFill>
            </a:endParaRPr>
          </a:p>
        </p:txBody>
      </p:sp>
    </p:spTree>
    <p:extLst>
      <p:ext uri="{BB962C8B-B14F-4D97-AF65-F5344CB8AC3E}">
        <p14:creationId xmlns:p14="http://schemas.microsoft.com/office/powerpoint/2010/main" val="37854401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b="1" dirty="0" smtClean="0"/>
              <a:t>Antibiotic therapy is indicated if</a:t>
            </a:r>
            <a:endParaRPr lang="fa-IR" sz="2000" b="1" dirty="0" smtClean="0"/>
          </a:p>
          <a:p>
            <a:r>
              <a:rPr lang="en-US" dirty="0" smtClean="0"/>
              <a:t>The mother has a fever for longer than 24 hours.</a:t>
            </a:r>
          </a:p>
          <a:p>
            <a:r>
              <a:rPr lang="en-US" dirty="0" smtClean="0"/>
              <a:t>The mother’s symptoms do not begin to subside after 24 hours of frequent and effective feeding and/or milk expression.</a:t>
            </a:r>
          </a:p>
          <a:p>
            <a:r>
              <a:rPr lang="en-US" dirty="0" smtClean="0"/>
              <a:t>The mother’s condition worsens.</a:t>
            </a:r>
          </a:p>
          <a:p>
            <a:endParaRPr lang="en-US" dirty="0"/>
          </a:p>
        </p:txBody>
      </p:sp>
      <p:sp>
        <p:nvSpPr>
          <p:cNvPr id="4" name="Slide Number Placeholder 3"/>
          <p:cNvSpPr>
            <a:spLocks noGrp="1"/>
          </p:cNvSpPr>
          <p:nvPr>
            <p:ph type="sldNum" sz="quarter" idx="10"/>
          </p:nvPr>
        </p:nvSpPr>
        <p:spPr/>
        <p:txBody>
          <a:bodyPr/>
          <a:lstStyle/>
          <a:p>
            <a:fld id="{964ECD81-939C-4CA5-BF2A-70CF41977FC2}" type="slidenum">
              <a:rPr lang="en-US" smtClean="0">
                <a:solidFill>
                  <a:prstClr val="black"/>
                </a:solidFill>
              </a:rPr>
              <a:pPr/>
              <a:t>155</a:t>
            </a:fld>
            <a:endParaRPr lang="en-US">
              <a:solidFill>
                <a:prstClr val="black"/>
              </a:solidFill>
            </a:endParaRPr>
          </a:p>
        </p:txBody>
      </p:sp>
    </p:spTree>
    <p:extLst>
      <p:ext uri="{BB962C8B-B14F-4D97-AF65-F5344CB8AC3E}">
        <p14:creationId xmlns:p14="http://schemas.microsoft.com/office/powerpoint/2010/main" val="4624489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b="1" dirty="0" smtClean="0"/>
              <a:t>Antibiotic therapy is indicated if</a:t>
            </a:r>
            <a:endParaRPr lang="fa-IR" sz="2000" b="1" dirty="0" smtClean="0"/>
          </a:p>
          <a:p>
            <a:r>
              <a:rPr lang="en-US" dirty="0" smtClean="0"/>
              <a:t>The mother has a fever for longer than 24 hours.</a:t>
            </a:r>
          </a:p>
          <a:p>
            <a:r>
              <a:rPr lang="en-US" dirty="0" smtClean="0"/>
              <a:t>The mother’s symptoms do not begin to subside after 24 hours of frequent and effective feeding and/or milk expression.</a:t>
            </a:r>
          </a:p>
          <a:p>
            <a:r>
              <a:rPr lang="en-US" dirty="0" smtClean="0"/>
              <a:t>The mother’s condition worsens.</a:t>
            </a:r>
          </a:p>
          <a:p>
            <a:endParaRPr lang="en-US" dirty="0"/>
          </a:p>
        </p:txBody>
      </p:sp>
      <p:sp>
        <p:nvSpPr>
          <p:cNvPr id="4" name="Slide Number Placeholder 3"/>
          <p:cNvSpPr>
            <a:spLocks noGrp="1"/>
          </p:cNvSpPr>
          <p:nvPr>
            <p:ph type="sldNum" sz="quarter" idx="10"/>
          </p:nvPr>
        </p:nvSpPr>
        <p:spPr/>
        <p:txBody>
          <a:bodyPr/>
          <a:lstStyle/>
          <a:p>
            <a:fld id="{964ECD81-939C-4CA5-BF2A-70CF41977FC2}" type="slidenum">
              <a:rPr lang="en-US" smtClean="0"/>
              <a:pPr/>
              <a:t>156</a:t>
            </a:fld>
            <a:endParaRPr lang="en-US"/>
          </a:p>
        </p:txBody>
      </p:sp>
    </p:spTree>
    <p:extLst>
      <p:ext uri="{BB962C8B-B14F-4D97-AF65-F5344CB8AC3E}">
        <p14:creationId xmlns:p14="http://schemas.microsoft.com/office/powerpoint/2010/main" val="1493219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	</a:t>
            </a:r>
            <a:r>
              <a:rPr lang="fa-IR" dirty="0" err="1" smtClean="0"/>
              <a:t>پري</a:t>
            </a:r>
            <a:r>
              <a:rPr lang="fa-IR" dirty="0" smtClean="0"/>
              <a:t> </a:t>
            </a:r>
            <a:r>
              <a:rPr lang="fa-IR" dirty="0" err="1" smtClean="0"/>
              <a:t>طبيعي</a:t>
            </a:r>
            <a:r>
              <a:rPr lang="fa-IR" dirty="0" smtClean="0"/>
              <a:t> پستان: </a:t>
            </a:r>
            <a:r>
              <a:rPr lang="fa-IR" dirty="0" err="1" smtClean="0"/>
              <a:t>وقتي</a:t>
            </a:r>
            <a:r>
              <a:rPr lang="fa-IR" dirty="0" smtClean="0"/>
              <a:t> پستان به </a:t>
            </a:r>
            <a:r>
              <a:rPr lang="fa-IR" dirty="0" err="1" smtClean="0"/>
              <a:t>شير</a:t>
            </a:r>
            <a:r>
              <a:rPr lang="fa-IR" dirty="0" smtClean="0"/>
              <a:t> </a:t>
            </a:r>
            <a:r>
              <a:rPr lang="fa-IR" dirty="0" err="1" smtClean="0"/>
              <a:t>مي</a:t>
            </a:r>
            <a:r>
              <a:rPr lang="fa-IR" dirty="0" smtClean="0"/>
              <a:t> </a:t>
            </a:r>
            <a:r>
              <a:rPr lang="fa-IR" dirty="0" err="1" smtClean="0"/>
              <a:t>آيد</a:t>
            </a:r>
            <a:r>
              <a:rPr lang="fa-IR" dirty="0" smtClean="0"/>
              <a:t>، به موازات </a:t>
            </a:r>
            <a:r>
              <a:rPr lang="fa-IR" dirty="0" err="1" smtClean="0"/>
              <a:t>توليد</a:t>
            </a:r>
            <a:r>
              <a:rPr lang="fa-IR" dirty="0" smtClean="0"/>
              <a:t> </a:t>
            </a:r>
            <a:r>
              <a:rPr lang="fa-IR" dirty="0" err="1" smtClean="0"/>
              <a:t>شيربيشتر</a:t>
            </a:r>
            <a:r>
              <a:rPr lang="fa-IR" dirty="0" smtClean="0"/>
              <a:t>، خون </a:t>
            </a:r>
            <a:r>
              <a:rPr lang="fa-IR" dirty="0" err="1" smtClean="0"/>
              <a:t>بيشتري</a:t>
            </a:r>
            <a:r>
              <a:rPr lang="fa-IR" dirty="0" smtClean="0"/>
              <a:t> </a:t>
            </a:r>
            <a:r>
              <a:rPr lang="fa-IR" dirty="0" err="1" smtClean="0"/>
              <a:t>نيز</a:t>
            </a:r>
            <a:r>
              <a:rPr lang="fa-IR" dirty="0" smtClean="0"/>
              <a:t> در پستان </a:t>
            </a:r>
            <a:r>
              <a:rPr lang="fa-IR" dirty="0" err="1" smtClean="0"/>
              <a:t>جريان</a:t>
            </a:r>
            <a:r>
              <a:rPr lang="fa-IR" dirty="0" smtClean="0"/>
              <a:t> </a:t>
            </a:r>
            <a:r>
              <a:rPr lang="fa-IR" dirty="0" err="1" smtClean="0"/>
              <a:t>مي</a:t>
            </a:r>
            <a:r>
              <a:rPr lang="fa-IR" dirty="0" smtClean="0"/>
              <a:t> </a:t>
            </a:r>
            <a:r>
              <a:rPr lang="fa-IR" dirty="0" err="1" smtClean="0"/>
              <a:t>يابد</a:t>
            </a:r>
            <a:r>
              <a:rPr lang="fa-IR" dirty="0" smtClean="0"/>
              <a:t>. </a:t>
            </a:r>
            <a:r>
              <a:rPr lang="fa-IR" dirty="0" err="1" smtClean="0"/>
              <a:t>ممكن</a:t>
            </a:r>
            <a:r>
              <a:rPr lang="fa-IR" dirty="0" smtClean="0"/>
              <a:t> است پستان ها گرم ، پر و </a:t>
            </a:r>
            <a:r>
              <a:rPr lang="fa-IR" dirty="0" err="1" smtClean="0"/>
              <a:t>سنگين</a:t>
            </a:r>
            <a:r>
              <a:rPr lang="fa-IR" dirty="0" smtClean="0"/>
              <a:t> احساس </a:t>
            </a:r>
            <a:r>
              <a:rPr lang="fa-IR" dirty="0" err="1" smtClean="0"/>
              <a:t>شوند.اين</a:t>
            </a:r>
            <a:r>
              <a:rPr lang="fa-IR" dirty="0" smtClean="0"/>
              <a:t> حالت </a:t>
            </a:r>
            <a:r>
              <a:rPr lang="fa-IR" dirty="0" err="1" smtClean="0"/>
              <a:t>طبيعي</a:t>
            </a:r>
            <a:r>
              <a:rPr lang="fa-IR" dirty="0" smtClean="0"/>
              <a:t> </a:t>
            </a:r>
            <a:r>
              <a:rPr lang="fa-IR" dirty="0" err="1" smtClean="0"/>
              <a:t>است.براي</a:t>
            </a:r>
            <a:r>
              <a:rPr lang="fa-IR" dirty="0" smtClean="0"/>
              <a:t> رفع </a:t>
            </a:r>
            <a:r>
              <a:rPr lang="fa-IR" dirty="0" err="1" smtClean="0"/>
              <a:t>پري</a:t>
            </a:r>
            <a:r>
              <a:rPr lang="fa-IR" dirty="0" smtClean="0"/>
              <a:t> پستان </a:t>
            </a:r>
            <a:r>
              <a:rPr lang="fa-IR" dirty="0" err="1" smtClean="0"/>
              <a:t>بايد</a:t>
            </a:r>
            <a:r>
              <a:rPr lang="fa-IR" dirty="0" smtClean="0"/>
              <a:t> </a:t>
            </a:r>
            <a:r>
              <a:rPr lang="fa-IR" dirty="0" err="1" smtClean="0"/>
              <a:t>كودك</a:t>
            </a:r>
            <a:r>
              <a:rPr lang="fa-IR" dirty="0" smtClean="0"/>
              <a:t> </a:t>
            </a:r>
            <a:r>
              <a:rPr lang="fa-IR" dirty="0" err="1" smtClean="0"/>
              <a:t>مكرر</a:t>
            </a:r>
            <a:r>
              <a:rPr lang="fa-IR" dirty="0" smtClean="0"/>
              <a:t> </a:t>
            </a:r>
            <a:r>
              <a:rPr lang="fa-IR" dirty="0" err="1" smtClean="0"/>
              <a:t>تغذيه</a:t>
            </a:r>
            <a:r>
              <a:rPr lang="fa-IR" dirty="0" smtClean="0"/>
              <a:t> شود و </a:t>
            </a:r>
            <a:r>
              <a:rPr lang="fa-IR" dirty="0" err="1" smtClean="0"/>
              <a:t>مابين</a:t>
            </a:r>
            <a:r>
              <a:rPr lang="fa-IR" dirty="0" smtClean="0"/>
              <a:t> وعده </a:t>
            </a:r>
            <a:r>
              <a:rPr lang="fa-IR" dirty="0" err="1" smtClean="0"/>
              <a:t>هاي</a:t>
            </a:r>
            <a:r>
              <a:rPr lang="fa-IR" dirty="0" smtClean="0"/>
              <a:t> </a:t>
            </a:r>
            <a:r>
              <a:rPr lang="fa-IR" dirty="0" err="1" smtClean="0"/>
              <a:t>تغذيه</a:t>
            </a:r>
            <a:r>
              <a:rPr lang="fa-IR" dirty="0" smtClean="0"/>
              <a:t>، پستان </a:t>
            </a:r>
            <a:r>
              <a:rPr lang="fa-IR" dirty="0" err="1" smtClean="0"/>
              <a:t>راكمپرس</a:t>
            </a:r>
            <a:r>
              <a:rPr lang="fa-IR" dirty="0" smtClean="0"/>
              <a:t> سرد </a:t>
            </a:r>
            <a:r>
              <a:rPr lang="fa-IR" dirty="0" err="1" smtClean="0"/>
              <a:t>نمايند.ظرف</a:t>
            </a:r>
            <a:r>
              <a:rPr lang="fa-IR" dirty="0" smtClean="0"/>
              <a:t> چند روز پستان ها متناسب با </a:t>
            </a:r>
            <a:r>
              <a:rPr lang="fa-IR" dirty="0" err="1" smtClean="0"/>
              <a:t>نياز</a:t>
            </a:r>
            <a:r>
              <a:rPr lang="fa-IR" dirty="0" smtClean="0"/>
              <a:t> </a:t>
            </a:r>
            <a:r>
              <a:rPr lang="fa-IR" dirty="0" err="1" smtClean="0"/>
              <a:t>شيرخوار</a:t>
            </a:r>
            <a:r>
              <a:rPr lang="fa-IR" dirty="0" smtClean="0"/>
              <a:t> </a:t>
            </a:r>
            <a:r>
              <a:rPr lang="fa-IR" dirty="0" err="1" smtClean="0"/>
              <a:t>شير</a:t>
            </a:r>
            <a:r>
              <a:rPr lang="fa-IR" dirty="0" smtClean="0"/>
              <a:t> </a:t>
            </a:r>
            <a:r>
              <a:rPr lang="fa-IR" dirty="0" err="1" smtClean="0"/>
              <a:t>توليد</a:t>
            </a:r>
            <a:r>
              <a:rPr lang="fa-IR" dirty="0" smtClean="0"/>
              <a:t> </a:t>
            </a:r>
            <a:r>
              <a:rPr lang="fa-IR" dirty="0" err="1" smtClean="0"/>
              <a:t>خواهندكرد</a:t>
            </a:r>
            <a:r>
              <a:rPr lang="fa-IR" dirty="0" smtClean="0"/>
              <a:t>.</a:t>
            </a:r>
          </a:p>
          <a:p>
            <a:endParaRPr lang="fa-IR" dirty="0" smtClean="0"/>
          </a:p>
          <a:p>
            <a:r>
              <a:rPr lang="fa-IR" dirty="0" smtClean="0"/>
              <a:t>- </a:t>
            </a:r>
            <a:r>
              <a:rPr lang="fa-IR" dirty="0" err="1" smtClean="0"/>
              <a:t>اسلايد</a:t>
            </a:r>
            <a:r>
              <a:rPr lang="fa-IR" dirty="0" smtClean="0"/>
              <a:t> 3/12- </a:t>
            </a:r>
            <a:r>
              <a:rPr lang="fa-IR" dirty="0" err="1" smtClean="0"/>
              <a:t>تصوير</a:t>
            </a:r>
            <a:r>
              <a:rPr lang="fa-IR" dirty="0" smtClean="0"/>
              <a:t> </a:t>
            </a:r>
            <a:r>
              <a:rPr lang="fa-IR" dirty="0" err="1" smtClean="0"/>
              <a:t>احتقان</a:t>
            </a:r>
            <a:r>
              <a:rPr lang="fa-IR" dirty="0" smtClean="0"/>
              <a:t> را نشان </a:t>
            </a:r>
            <a:r>
              <a:rPr lang="fa-IR" dirty="0" err="1" smtClean="0"/>
              <a:t>دهيد</a:t>
            </a:r>
            <a:r>
              <a:rPr lang="fa-IR" dirty="0" smtClean="0"/>
              <a:t>.</a:t>
            </a:r>
          </a:p>
          <a:p>
            <a:r>
              <a:rPr lang="fa-IR" dirty="0" smtClean="0"/>
              <a:t>•	</a:t>
            </a:r>
            <a:r>
              <a:rPr lang="fa-IR" dirty="0" err="1" smtClean="0"/>
              <a:t>احتقان</a:t>
            </a:r>
            <a:r>
              <a:rPr lang="fa-IR" dirty="0" smtClean="0"/>
              <a:t>: چنانچه پستان از </a:t>
            </a:r>
            <a:r>
              <a:rPr lang="fa-IR" dirty="0" err="1" smtClean="0"/>
              <a:t>شير</a:t>
            </a:r>
            <a:r>
              <a:rPr lang="fa-IR" dirty="0" smtClean="0"/>
              <a:t> </a:t>
            </a:r>
            <a:r>
              <a:rPr lang="fa-IR" dirty="0" err="1" smtClean="0"/>
              <a:t>تخليه</a:t>
            </a:r>
            <a:r>
              <a:rPr lang="fa-IR" dirty="0" smtClean="0"/>
              <a:t> </a:t>
            </a:r>
            <a:r>
              <a:rPr lang="fa-IR" dirty="0" err="1" smtClean="0"/>
              <a:t>نشود،شير،خون</a:t>
            </a:r>
            <a:r>
              <a:rPr lang="fa-IR" dirty="0" smtClean="0"/>
              <a:t> </a:t>
            </a:r>
            <a:r>
              <a:rPr lang="fa-IR" dirty="0" err="1" smtClean="0"/>
              <a:t>ولنف</a:t>
            </a:r>
            <a:r>
              <a:rPr lang="fa-IR" dirty="0" smtClean="0"/>
              <a:t> موجب تورم پستان شده و </a:t>
            </a:r>
            <a:r>
              <a:rPr lang="fa-IR" dirty="0" err="1" smtClean="0"/>
              <a:t>جريان</a:t>
            </a:r>
            <a:r>
              <a:rPr lang="fa-IR" dirty="0" smtClean="0"/>
              <a:t> </a:t>
            </a:r>
            <a:r>
              <a:rPr lang="fa-IR" dirty="0" err="1" smtClean="0"/>
              <a:t>شير</a:t>
            </a:r>
            <a:r>
              <a:rPr lang="fa-IR" dirty="0" smtClean="0"/>
              <a:t> را متوقف خواهد </a:t>
            </a:r>
            <a:r>
              <a:rPr lang="fa-IR" dirty="0" err="1" smtClean="0"/>
              <a:t>كرد</a:t>
            </a:r>
            <a:r>
              <a:rPr lang="fa-IR" dirty="0" smtClean="0"/>
              <a:t>. </a:t>
            </a:r>
            <a:r>
              <a:rPr lang="fa-IR" dirty="0" err="1" smtClean="0"/>
              <a:t>اين</a:t>
            </a:r>
            <a:r>
              <a:rPr lang="fa-IR" dirty="0" smtClean="0"/>
              <a:t> حالت موجب تورم شده و پستان ها </a:t>
            </a:r>
            <a:r>
              <a:rPr lang="fa-IR" dirty="0" err="1" smtClean="0"/>
              <a:t>داغ،سفت</a:t>
            </a:r>
            <a:r>
              <a:rPr lang="fa-IR" dirty="0" smtClean="0"/>
              <a:t> و سخت و </a:t>
            </a:r>
            <a:r>
              <a:rPr lang="fa-IR" dirty="0" err="1" smtClean="0"/>
              <a:t>دردناك</a:t>
            </a:r>
            <a:r>
              <a:rPr lang="fa-IR" dirty="0" smtClean="0"/>
              <a:t> </a:t>
            </a:r>
            <a:r>
              <a:rPr lang="fa-IR" dirty="0" err="1" smtClean="0"/>
              <a:t>مي</a:t>
            </a:r>
            <a:r>
              <a:rPr lang="fa-IR" dirty="0" smtClean="0"/>
              <a:t> شوند. پستان ها سفت ،تحت فشار و براق به نظر </a:t>
            </a:r>
            <a:r>
              <a:rPr lang="fa-IR" dirty="0" err="1" smtClean="0"/>
              <a:t>مي</a:t>
            </a:r>
            <a:r>
              <a:rPr lang="fa-IR" dirty="0" smtClean="0"/>
              <a:t> </a:t>
            </a:r>
            <a:r>
              <a:rPr lang="fa-IR" dirty="0" err="1" smtClean="0"/>
              <a:t>رسند.نوك</a:t>
            </a:r>
            <a:r>
              <a:rPr lang="fa-IR" dirty="0" smtClean="0"/>
              <a:t> پستان ها </a:t>
            </a:r>
            <a:r>
              <a:rPr lang="fa-IR" dirty="0" err="1" smtClean="0"/>
              <a:t>ممكن</a:t>
            </a:r>
            <a:r>
              <a:rPr lang="fa-IR" dirty="0" smtClean="0"/>
              <a:t> است تحت فشار و صاف شده و پستان گرفتن </a:t>
            </a:r>
            <a:r>
              <a:rPr lang="fa-IR" dirty="0" err="1" smtClean="0"/>
              <a:t>براي</a:t>
            </a:r>
            <a:r>
              <a:rPr lang="fa-IR" dirty="0" smtClean="0"/>
              <a:t> </a:t>
            </a:r>
            <a:r>
              <a:rPr lang="fa-IR" dirty="0" err="1" smtClean="0"/>
              <a:t>شيرخوار</a:t>
            </a:r>
            <a:r>
              <a:rPr lang="fa-IR" dirty="0" smtClean="0"/>
              <a:t> </a:t>
            </a:r>
            <a:r>
              <a:rPr lang="fa-IR" dirty="0" err="1" smtClean="0"/>
              <a:t>مشكل</a:t>
            </a:r>
            <a:r>
              <a:rPr lang="fa-IR" dirty="0" smtClean="0"/>
              <a:t> گردد. </a:t>
            </a:r>
            <a:r>
              <a:rPr lang="fa-IR" dirty="0" err="1" smtClean="0"/>
              <a:t>اين</a:t>
            </a:r>
            <a:r>
              <a:rPr lang="fa-IR" dirty="0" smtClean="0"/>
              <a:t> حالت </a:t>
            </a:r>
            <a:r>
              <a:rPr lang="fa-IR" dirty="0" err="1" smtClean="0"/>
              <a:t>مي</a:t>
            </a:r>
            <a:r>
              <a:rPr lang="fa-IR" dirty="0" smtClean="0"/>
              <a:t> تواند موجب زخم </a:t>
            </a:r>
            <a:r>
              <a:rPr lang="fa-IR" dirty="0" err="1" smtClean="0"/>
              <a:t>نوك</a:t>
            </a:r>
            <a:r>
              <a:rPr lang="fa-IR" dirty="0" smtClean="0"/>
              <a:t> پستان شود.</a:t>
            </a:r>
            <a:endParaRPr lang="fa-IR" dirty="0"/>
          </a:p>
        </p:txBody>
      </p:sp>
      <p:sp>
        <p:nvSpPr>
          <p:cNvPr id="4" name="Slide Number Placeholder 3"/>
          <p:cNvSpPr>
            <a:spLocks noGrp="1"/>
          </p:cNvSpPr>
          <p:nvPr>
            <p:ph type="sldNum" sz="quarter" idx="10"/>
          </p:nvPr>
        </p:nvSpPr>
        <p:spPr/>
        <p:txBody>
          <a:bodyPr/>
          <a:lstStyle/>
          <a:p>
            <a:fld id="{964ECD81-939C-4CA5-BF2A-70CF41977FC2}" type="slidenum">
              <a:rPr lang="en-US" smtClean="0"/>
              <a:pPr/>
              <a:t>115</a:t>
            </a:fld>
            <a:endParaRPr lang="en-US"/>
          </a:p>
        </p:txBody>
      </p:sp>
    </p:spTree>
    <p:extLst>
      <p:ext uri="{BB962C8B-B14F-4D97-AF65-F5344CB8AC3E}">
        <p14:creationId xmlns:p14="http://schemas.microsoft.com/office/powerpoint/2010/main" val="35838447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b="1" dirty="0" smtClean="0"/>
              <a:t>Antibiotic therapy is indicated if</a:t>
            </a:r>
            <a:endParaRPr lang="fa-IR" sz="2000" b="1" dirty="0" smtClean="0"/>
          </a:p>
          <a:p>
            <a:r>
              <a:rPr lang="en-US" dirty="0" smtClean="0"/>
              <a:t>The mother has a fever for longer than 24 hours.</a:t>
            </a:r>
          </a:p>
          <a:p>
            <a:r>
              <a:rPr lang="en-US" dirty="0" smtClean="0"/>
              <a:t>The mother’s symptoms do not begin to subside after 24 hours of frequent and effective feeding and/or milk expression.</a:t>
            </a:r>
          </a:p>
          <a:p>
            <a:r>
              <a:rPr lang="en-US" dirty="0" smtClean="0"/>
              <a:t>The mother’s condition worsens.</a:t>
            </a:r>
          </a:p>
          <a:p>
            <a:endParaRPr lang="en-US" dirty="0"/>
          </a:p>
        </p:txBody>
      </p:sp>
      <p:sp>
        <p:nvSpPr>
          <p:cNvPr id="4" name="Slide Number Placeholder 3"/>
          <p:cNvSpPr>
            <a:spLocks noGrp="1"/>
          </p:cNvSpPr>
          <p:nvPr>
            <p:ph type="sldNum" sz="quarter" idx="10"/>
          </p:nvPr>
        </p:nvSpPr>
        <p:spPr/>
        <p:txBody>
          <a:bodyPr/>
          <a:lstStyle/>
          <a:p>
            <a:fld id="{964ECD81-939C-4CA5-BF2A-70CF41977FC2}" type="slidenum">
              <a:rPr lang="en-US" smtClean="0">
                <a:solidFill>
                  <a:prstClr val="black"/>
                </a:solidFill>
              </a:rPr>
              <a:pPr/>
              <a:t>157</a:t>
            </a:fld>
            <a:endParaRPr lang="en-US">
              <a:solidFill>
                <a:prstClr val="black"/>
              </a:solidFill>
            </a:endParaRPr>
          </a:p>
        </p:txBody>
      </p:sp>
    </p:spTree>
    <p:extLst>
      <p:ext uri="{BB962C8B-B14F-4D97-AF65-F5344CB8AC3E}">
        <p14:creationId xmlns:p14="http://schemas.microsoft.com/office/powerpoint/2010/main" val="30296674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Reduction</a:t>
            </a:r>
            <a:r>
              <a:rPr lang="en-US" baseline="0" dirty="0" smtClean="0"/>
              <a:t>   </a:t>
            </a:r>
          </a:p>
          <a:p>
            <a:r>
              <a:rPr lang="en-US" baseline="0" dirty="0" smtClean="0"/>
              <a:t>Lift</a:t>
            </a:r>
          </a:p>
          <a:p>
            <a:r>
              <a:rPr lang="fa-IR" dirty="0" err="1" smtClean="0"/>
              <a:t>شيوه</a:t>
            </a:r>
            <a:r>
              <a:rPr lang="fa-IR" dirty="0" smtClean="0"/>
              <a:t> ي متداول </a:t>
            </a:r>
            <a:r>
              <a:rPr lang="fa-IR" dirty="0" err="1" smtClean="0"/>
              <a:t>براي</a:t>
            </a:r>
            <a:r>
              <a:rPr lang="fa-IR" dirty="0" smtClean="0"/>
              <a:t> </a:t>
            </a:r>
            <a:r>
              <a:rPr lang="fa-IR" dirty="0" err="1" smtClean="0"/>
              <a:t>كوچك</a:t>
            </a:r>
            <a:r>
              <a:rPr lang="fa-IR" dirty="0" smtClean="0"/>
              <a:t> </a:t>
            </a:r>
            <a:r>
              <a:rPr lang="fa-IR" dirty="0" err="1" smtClean="0"/>
              <a:t>كردن</a:t>
            </a:r>
            <a:r>
              <a:rPr lang="fa-IR" dirty="0" smtClean="0"/>
              <a:t> </a:t>
            </a:r>
            <a:r>
              <a:rPr lang="fa-IR" dirty="0" err="1" smtClean="0"/>
              <a:t>سايز</a:t>
            </a:r>
            <a:r>
              <a:rPr lang="fa-IR" dirty="0" smtClean="0"/>
              <a:t> پستان </a:t>
            </a:r>
            <a:r>
              <a:rPr lang="fa-IR" dirty="0" err="1" smtClean="0"/>
              <a:t>شيوه</a:t>
            </a:r>
            <a:r>
              <a:rPr lang="fa-IR" dirty="0" smtClean="0"/>
              <a:t> </a:t>
            </a:r>
            <a:r>
              <a:rPr lang="fa-IR" dirty="0" err="1" smtClean="0"/>
              <a:t>جابجايي</a:t>
            </a:r>
            <a:r>
              <a:rPr lang="fa-IR" dirty="0" smtClean="0"/>
              <a:t>  است </a:t>
            </a:r>
            <a:r>
              <a:rPr lang="fa-IR" dirty="0" err="1" smtClean="0"/>
              <a:t>كه</a:t>
            </a:r>
            <a:r>
              <a:rPr lang="fa-IR" dirty="0" smtClean="0"/>
              <a:t> در آن </a:t>
            </a:r>
            <a:r>
              <a:rPr lang="fa-IR" dirty="0" err="1" smtClean="0"/>
              <a:t>تركيب</a:t>
            </a:r>
            <a:r>
              <a:rPr lang="fa-IR" dirty="0" smtClean="0"/>
              <a:t> </a:t>
            </a:r>
            <a:r>
              <a:rPr lang="fa-IR" dirty="0" err="1" smtClean="0"/>
              <a:t>نوك</a:t>
            </a:r>
            <a:r>
              <a:rPr lang="fa-IR" dirty="0" smtClean="0"/>
              <a:t> پستان-هاله از قسمت ساقه </a:t>
            </a:r>
            <a:r>
              <a:rPr lang="fa-IR" dirty="0" err="1" smtClean="0"/>
              <a:t>اصلي</a:t>
            </a:r>
            <a:r>
              <a:rPr lang="fa-IR" dirty="0" smtClean="0"/>
              <a:t> با غدد پستان در ارتباط </a:t>
            </a:r>
            <a:r>
              <a:rPr lang="fa-IR" dirty="0" err="1" smtClean="0"/>
              <a:t>باقي</a:t>
            </a:r>
            <a:r>
              <a:rPr lang="fa-IR" dirty="0" smtClean="0"/>
              <a:t> </a:t>
            </a:r>
            <a:r>
              <a:rPr lang="fa-IR" dirty="0" err="1" smtClean="0"/>
              <a:t>مي</a:t>
            </a:r>
            <a:r>
              <a:rPr lang="fa-IR" dirty="0" smtClean="0"/>
              <a:t> ماند و بخش </a:t>
            </a:r>
            <a:r>
              <a:rPr lang="fa-IR" dirty="0" err="1" smtClean="0"/>
              <a:t>مثلثي</a:t>
            </a:r>
            <a:r>
              <a:rPr lang="fa-IR" dirty="0" smtClean="0"/>
              <a:t> </a:t>
            </a:r>
            <a:r>
              <a:rPr lang="fa-IR" dirty="0" err="1" smtClean="0"/>
              <a:t>زير</a:t>
            </a:r>
            <a:r>
              <a:rPr lang="fa-IR" dirty="0" smtClean="0"/>
              <a:t> پستان از </a:t>
            </a:r>
            <a:r>
              <a:rPr lang="fa-IR" dirty="0" err="1" smtClean="0"/>
              <a:t>كناره</a:t>
            </a:r>
            <a:r>
              <a:rPr lang="fa-IR" dirty="0" smtClean="0"/>
              <a:t> ها برداشته </a:t>
            </a:r>
            <a:r>
              <a:rPr lang="fa-IR" dirty="0" err="1" smtClean="0"/>
              <a:t>مي</a:t>
            </a:r>
            <a:r>
              <a:rPr lang="fa-IR" dirty="0" smtClean="0"/>
              <a:t> شود. </a:t>
            </a:r>
            <a:endParaRPr lang="en-US" dirty="0"/>
          </a:p>
        </p:txBody>
      </p:sp>
      <p:sp>
        <p:nvSpPr>
          <p:cNvPr id="4" name="Slide Number Placeholder 3"/>
          <p:cNvSpPr>
            <a:spLocks noGrp="1"/>
          </p:cNvSpPr>
          <p:nvPr>
            <p:ph type="sldNum" sz="quarter" idx="10"/>
          </p:nvPr>
        </p:nvSpPr>
        <p:spPr/>
        <p:txBody>
          <a:bodyPr/>
          <a:lstStyle/>
          <a:p>
            <a:fld id="{964ECD81-939C-4CA5-BF2A-70CF41977FC2}" type="slidenum">
              <a:rPr lang="en-US" smtClean="0"/>
              <a:pPr/>
              <a:t>167</a:t>
            </a:fld>
            <a:endParaRPr lang="en-US"/>
          </a:p>
        </p:txBody>
      </p:sp>
    </p:spTree>
    <p:extLst>
      <p:ext uri="{BB962C8B-B14F-4D97-AF65-F5344CB8AC3E}">
        <p14:creationId xmlns:p14="http://schemas.microsoft.com/office/powerpoint/2010/main" val="31378367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	</a:t>
            </a:r>
            <a:r>
              <a:rPr lang="fa-IR" dirty="0" err="1" smtClean="0"/>
              <a:t>پري</a:t>
            </a:r>
            <a:r>
              <a:rPr lang="fa-IR" dirty="0" smtClean="0"/>
              <a:t> </a:t>
            </a:r>
            <a:r>
              <a:rPr lang="fa-IR" dirty="0" err="1" smtClean="0"/>
              <a:t>طبيعي</a:t>
            </a:r>
            <a:r>
              <a:rPr lang="fa-IR" dirty="0" smtClean="0"/>
              <a:t> پستان: </a:t>
            </a:r>
            <a:r>
              <a:rPr lang="fa-IR" dirty="0" err="1" smtClean="0"/>
              <a:t>وقتي</a:t>
            </a:r>
            <a:r>
              <a:rPr lang="fa-IR" dirty="0" smtClean="0"/>
              <a:t> پستان به </a:t>
            </a:r>
            <a:r>
              <a:rPr lang="fa-IR" dirty="0" err="1" smtClean="0"/>
              <a:t>شير</a:t>
            </a:r>
            <a:r>
              <a:rPr lang="fa-IR" dirty="0" smtClean="0"/>
              <a:t> </a:t>
            </a:r>
            <a:r>
              <a:rPr lang="fa-IR" dirty="0" err="1" smtClean="0"/>
              <a:t>مي</a:t>
            </a:r>
            <a:r>
              <a:rPr lang="fa-IR" dirty="0" smtClean="0"/>
              <a:t> </a:t>
            </a:r>
            <a:r>
              <a:rPr lang="fa-IR" dirty="0" err="1" smtClean="0"/>
              <a:t>آيد</a:t>
            </a:r>
            <a:r>
              <a:rPr lang="fa-IR" dirty="0" smtClean="0"/>
              <a:t>، به موازات </a:t>
            </a:r>
            <a:r>
              <a:rPr lang="fa-IR" dirty="0" err="1" smtClean="0"/>
              <a:t>توليد</a:t>
            </a:r>
            <a:r>
              <a:rPr lang="fa-IR" dirty="0" smtClean="0"/>
              <a:t> </a:t>
            </a:r>
            <a:r>
              <a:rPr lang="fa-IR" dirty="0" err="1" smtClean="0"/>
              <a:t>شيربيشتر</a:t>
            </a:r>
            <a:r>
              <a:rPr lang="fa-IR" dirty="0" smtClean="0"/>
              <a:t>، خون </a:t>
            </a:r>
            <a:r>
              <a:rPr lang="fa-IR" dirty="0" err="1" smtClean="0"/>
              <a:t>بيشتري</a:t>
            </a:r>
            <a:r>
              <a:rPr lang="fa-IR" dirty="0" smtClean="0"/>
              <a:t> </a:t>
            </a:r>
            <a:r>
              <a:rPr lang="fa-IR" dirty="0" err="1" smtClean="0"/>
              <a:t>نيز</a:t>
            </a:r>
            <a:r>
              <a:rPr lang="fa-IR" dirty="0" smtClean="0"/>
              <a:t> در پستان </a:t>
            </a:r>
            <a:r>
              <a:rPr lang="fa-IR" dirty="0" err="1" smtClean="0"/>
              <a:t>جريان</a:t>
            </a:r>
            <a:r>
              <a:rPr lang="fa-IR" dirty="0" smtClean="0"/>
              <a:t> </a:t>
            </a:r>
            <a:r>
              <a:rPr lang="fa-IR" dirty="0" err="1" smtClean="0"/>
              <a:t>مي</a:t>
            </a:r>
            <a:r>
              <a:rPr lang="fa-IR" dirty="0" smtClean="0"/>
              <a:t> </a:t>
            </a:r>
            <a:r>
              <a:rPr lang="fa-IR" dirty="0" err="1" smtClean="0"/>
              <a:t>يابد</a:t>
            </a:r>
            <a:r>
              <a:rPr lang="fa-IR" dirty="0" smtClean="0"/>
              <a:t>. </a:t>
            </a:r>
            <a:r>
              <a:rPr lang="fa-IR" dirty="0" err="1" smtClean="0"/>
              <a:t>ممكن</a:t>
            </a:r>
            <a:r>
              <a:rPr lang="fa-IR" dirty="0" smtClean="0"/>
              <a:t> است پستان ها گرم ، پر و </a:t>
            </a:r>
            <a:r>
              <a:rPr lang="fa-IR" dirty="0" err="1" smtClean="0"/>
              <a:t>سنگين</a:t>
            </a:r>
            <a:r>
              <a:rPr lang="fa-IR" dirty="0" smtClean="0"/>
              <a:t> احساس </a:t>
            </a:r>
            <a:r>
              <a:rPr lang="fa-IR" dirty="0" err="1" smtClean="0"/>
              <a:t>شوند.اين</a:t>
            </a:r>
            <a:r>
              <a:rPr lang="fa-IR" dirty="0" smtClean="0"/>
              <a:t> حالت </a:t>
            </a:r>
            <a:r>
              <a:rPr lang="fa-IR" dirty="0" err="1" smtClean="0"/>
              <a:t>طبيعي</a:t>
            </a:r>
            <a:r>
              <a:rPr lang="fa-IR" dirty="0" smtClean="0"/>
              <a:t> </a:t>
            </a:r>
            <a:r>
              <a:rPr lang="fa-IR" dirty="0" err="1" smtClean="0"/>
              <a:t>است.براي</a:t>
            </a:r>
            <a:r>
              <a:rPr lang="fa-IR" dirty="0" smtClean="0"/>
              <a:t> رفع </a:t>
            </a:r>
            <a:r>
              <a:rPr lang="fa-IR" dirty="0" err="1" smtClean="0"/>
              <a:t>پري</a:t>
            </a:r>
            <a:r>
              <a:rPr lang="fa-IR" dirty="0" smtClean="0"/>
              <a:t> پستان </a:t>
            </a:r>
            <a:r>
              <a:rPr lang="fa-IR" dirty="0" err="1" smtClean="0"/>
              <a:t>بايد</a:t>
            </a:r>
            <a:r>
              <a:rPr lang="fa-IR" dirty="0" smtClean="0"/>
              <a:t> </a:t>
            </a:r>
            <a:r>
              <a:rPr lang="fa-IR" dirty="0" err="1" smtClean="0"/>
              <a:t>كودك</a:t>
            </a:r>
            <a:r>
              <a:rPr lang="fa-IR" dirty="0" smtClean="0"/>
              <a:t> </a:t>
            </a:r>
            <a:r>
              <a:rPr lang="fa-IR" dirty="0" err="1" smtClean="0"/>
              <a:t>مكرر</a:t>
            </a:r>
            <a:r>
              <a:rPr lang="fa-IR" dirty="0" smtClean="0"/>
              <a:t> </a:t>
            </a:r>
            <a:r>
              <a:rPr lang="fa-IR" dirty="0" err="1" smtClean="0"/>
              <a:t>تغذيه</a:t>
            </a:r>
            <a:r>
              <a:rPr lang="fa-IR" dirty="0" smtClean="0"/>
              <a:t> شود و </a:t>
            </a:r>
            <a:r>
              <a:rPr lang="fa-IR" dirty="0" err="1" smtClean="0"/>
              <a:t>مابين</a:t>
            </a:r>
            <a:r>
              <a:rPr lang="fa-IR" dirty="0" smtClean="0"/>
              <a:t> وعده </a:t>
            </a:r>
            <a:r>
              <a:rPr lang="fa-IR" dirty="0" err="1" smtClean="0"/>
              <a:t>هاي</a:t>
            </a:r>
            <a:r>
              <a:rPr lang="fa-IR" dirty="0" smtClean="0"/>
              <a:t> </a:t>
            </a:r>
            <a:r>
              <a:rPr lang="fa-IR" dirty="0" err="1" smtClean="0"/>
              <a:t>تغذيه</a:t>
            </a:r>
            <a:r>
              <a:rPr lang="fa-IR" dirty="0" smtClean="0"/>
              <a:t>، پستان </a:t>
            </a:r>
            <a:r>
              <a:rPr lang="fa-IR" dirty="0" err="1" smtClean="0"/>
              <a:t>راكمپرس</a:t>
            </a:r>
            <a:r>
              <a:rPr lang="fa-IR" dirty="0" smtClean="0"/>
              <a:t> سرد </a:t>
            </a:r>
            <a:r>
              <a:rPr lang="fa-IR" dirty="0" err="1" smtClean="0"/>
              <a:t>نمايند.ظرف</a:t>
            </a:r>
            <a:r>
              <a:rPr lang="fa-IR" dirty="0" smtClean="0"/>
              <a:t> چند روز پستان ها متناسب با </a:t>
            </a:r>
            <a:r>
              <a:rPr lang="fa-IR" dirty="0" err="1" smtClean="0"/>
              <a:t>نياز</a:t>
            </a:r>
            <a:r>
              <a:rPr lang="fa-IR" dirty="0" smtClean="0"/>
              <a:t> </a:t>
            </a:r>
            <a:r>
              <a:rPr lang="fa-IR" dirty="0" err="1" smtClean="0"/>
              <a:t>شيرخوار</a:t>
            </a:r>
            <a:r>
              <a:rPr lang="fa-IR" dirty="0" smtClean="0"/>
              <a:t> </a:t>
            </a:r>
            <a:r>
              <a:rPr lang="fa-IR" dirty="0" err="1" smtClean="0"/>
              <a:t>شير</a:t>
            </a:r>
            <a:r>
              <a:rPr lang="fa-IR" dirty="0" smtClean="0"/>
              <a:t> </a:t>
            </a:r>
            <a:r>
              <a:rPr lang="fa-IR" dirty="0" err="1" smtClean="0"/>
              <a:t>توليد</a:t>
            </a:r>
            <a:r>
              <a:rPr lang="fa-IR" dirty="0" smtClean="0"/>
              <a:t> </a:t>
            </a:r>
            <a:r>
              <a:rPr lang="fa-IR" dirty="0" err="1" smtClean="0"/>
              <a:t>خواهندكرد</a:t>
            </a:r>
            <a:r>
              <a:rPr lang="fa-IR" dirty="0" smtClean="0"/>
              <a:t>.</a:t>
            </a:r>
          </a:p>
          <a:p>
            <a:endParaRPr lang="fa-IR" dirty="0" smtClean="0"/>
          </a:p>
          <a:p>
            <a:r>
              <a:rPr lang="fa-IR" dirty="0" smtClean="0"/>
              <a:t>- </a:t>
            </a:r>
            <a:r>
              <a:rPr lang="fa-IR" dirty="0" err="1" smtClean="0"/>
              <a:t>اسلايد</a:t>
            </a:r>
            <a:r>
              <a:rPr lang="fa-IR" dirty="0" smtClean="0"/>
              <a:t> 3/12- </a:t>
            </a:r>
            <a:r>
              <a:rPr lang="fa-IR" dirty="0" err="1" smtClean="0"/>
              <a:t>تصوير</a:t>
            </a:r>
            <a:r>
              <a:rPr lang="fa-IR" dirty="0" smtClean="0"/>
              <a:t> </a:t>
            </a:r>
            <a:r>
              <a:rPr lang="fa-IR" dirty="0" err="1" smtClean="0"/>
              <a:t>احتقان</a:t>
            </a:r>
            <a:r>
              <a:rPr lang="fa-IR" dirty="0" smtClean="0"/>
              <a:t> را نشان </a:t>
            </a:r>
            <a:r>
              <a:rPr lang="fa-IR" dirty="0" err="1" smtClean="0"/>
              <a:t>دهيد</a:t>
            </a:r>
            <a:r>
              <a:rPr lang="fa-IR" dirty="0" smtClean="0"/>
              <a:t>.</a:t>
            </a:r>
          </a:p>
          <a:p>
            <a:r>
              <a:rPr lang="fa-IR" dirty="0" smtClean="0"/>
              <a:t>•	</a:t>
            </a:r>
            <a:r>
              <a:rPr lang="fa-IR" dirty="0" err="1" smtClean="0"/>
              <a:t>احتقان</a:t>
            </a:r>
            <a:r>
              <a:rPr lang="fa-IR" dirty="0" smtClean="0"/>
              <a:t>: چنانچه پستان از </a:t>
            </a:r>
            <a:r>
              <a:rPr lang="fa-IR" dirty="0" err="1" smtClean="0"/>
              <a:t>شير</a:t>
            </a:r>
            <a:r>
              <a:rPr lang="fa-IR" dirty="0" smtClean="0"/>
              <a:t> </a:t>
            </a:r>
            <a:r>
              <a:rPr lang="fa-IR" dirty="0" err="1" smtClean="0"/>
              <a:t>تخليه</a:t>
            </a:r>
            <a:r>
              <a:rPr lang="fa-IR" dirty="0" smtClean="0"/>
              <a:t> </a:t>
            </a:r>
            <a:r>
              <a:rPr lang="fa-IR" dirty="0" err="1" smtClean="0"/>
              <a:t>نشود،شير،خون</a:t>
            </a:r>
            <a:r>
              <a:rPr lang="fa-IR" dirty="0" smtClean="0"/>
              <a:t> </a:t>
            </a:r>
            <a:r>
              <a:rPr lang="fa-IR" dirty="0" err="1" smtClean="0"/>
              <a:t>ولنف</a:t>
            </a:r>
            <a:r>
              <a:rPr lang="fa-IR" dirty="0" smtClean="0"/>
              <a:t> موجب تورم پستان شده و </a:t>
            </a:r>
            <a:r>
              <a:rPr lang="fa-IR" dirty="0" err="1" smtClean="0"/>
              <a:t>جريان</a:t>
            </a:r>
            <a:r>
              <a:rPr lang="fa-IR" dirty="0" smtClean="0"/>
              <a:t> </a:t>
            </a:r>
            <a:r>
              <a:rPr lang="fa-IR" dirty="0" err="1" smtClean="0"/>
              <a:t>شير</a:t>
            </a:r>
            <a:r>
              <a:rPr lang="fa-IR" dirty="0" smtClean="0"/>
              <a:t> را متوقف خواهد </a:t>
            </a:r>
            <a:r>
              <a:rPr lang="fa-IR" dirty="0" err="1" smtClean="0"/>
              <a:t>كرد</a:t>
            </a:r>
            <a:r>
              <a:rPr lang="fa-IR" dirty="0" smtClean="0"/>
              <a:t>. </a:t>
            </a:r>
            <a:r>
              <a:rPr lang="fa-IR" dirty="0" err="1" smtClean="0"/>
              <a:t>اين</a:t>
            </a:r>
            <a:r>
              <a:rPr lang="fa-IR" dirty="0" smtClean="0"/>
              <a:t> حالت موجب تورم شده و پستان ها </a:t>
            </a:r>
            <a:r>
              <a:rPr lang="fa-IR" dirty="0" err="1" smtClean="0"/>
              <a:t>داغ،سفت</a:t>
            </a:r>
            <a:r>
              <a:rPr lang="fa-IR" dirty="0" smtClean="0"/>
              <a:t> و سخت و </a:t>
            </a:r>
            <a:r>
              <a:rPr lang="fa-IR" dirty="0" err="1" smtClean="0"/>
              <a:t>دردناك</a:t>
            </a:r>
            <a:r>
              <a:rPr lang="fa-IR" dirty="0" smtClean="0"/>
              <a:t> </a:t>
            </a:r>
            <a:r>
              <a:rPr lang="fa-IR" dirty="0" err="1" smtClean="0"/>
              <a:t>مي</a:t>
            </a:r>
            <a:r>
              <a:rPr lang="fa-IR" dirty="0" smtClean="0"/>
              <a:t> شوند. پستان ها سفت ،تحت فشار و براق به نظر </a:t>
            </a:r>
            <a:r>
              <a:rPr lang="fa-IR" dirty="0" err="1" smtClean="0"/>
              <a:t>مي</a:t>
            </a:r>
            <a:r>
              <a:rPr lang="fa-IR" dirty="0" smtClean="0"/>
              <a:t> </a:t>
            </a:r>
            <a:r>
              <a:rPr lang="fa-IR" dirty="0" err="1" smtClean="0"/>
              <a:t>رسند.نوك</a:t>
            </a:r>
            <a:r>
              <a:rPr lang="fa-IR" dirty="0" smtClean="0"/>
              <a:t> پستان ها </a:t>
            </a:r>
            <a:r>
              <a:rPr lang="fa-IR" dirty="0" err="1" smtClean="0"/>
              <a:t>ممكن</a:t>
            </a:r>
            <a:r>
              <a:rPr lang="fa-IR" dirty="0" smtClean="0"/>
              <a:t> است تحت فشار و صاف شده و پستان گرفتن </a:t>
            </a:r>
            <a:r>
              <a:rPr lang="fa-IR" dirty="0" err="1" smtClean="0"/>
              <a:t>براي</a:t>
            </a:r>
            <a:r>
              <a:rPr lang="fa-IR" dirty="0" smtClean="0"/>
              <a:t> </a:t>
            </a:r>
            <a:r>
              <a:rPr lang="fa-IR" dirty="0" err="1" smtClean="0"/>
              <a:t>شيرخوار</a:t>
            </a:r>
            <a:r>
              <a:rPr lang="fa-IR" dirty="0" smtClean="0"/>
              <a:t> </a:t>
            </a:r>
            <a:r>
              <a:rPr lang="fa-IR" dirty="0" err="1" smtClean="0"/>
              <a:t>مشكل</a:t>
            </a:r>
            <a:r>
              <a:rPr lang="fa-IR" dirty="0" smtClean="0"/>
              <a:t> گردد. </a:t>
            </a:r>
            <a:r>
              <a:rPr lang="fa-IR" dirty="0" err="1" smtClean="0"/>
              <a:t>اين</a:t>
            </a:r>
            <a:r>
              <a:rPr lang="fa-IR" dirty="0" smtClean="0"/>
              <a:t> حالت </a:t>
            </a:r>
            <a:r>
              <a:rPr lang="fa-IR" dirty="0" err="1" smtClean="0"/>
              <a:t>مي</a:t>
            </a:r>
            <a:r>
              <a:rPr lang="fa-IR" dirty="0" smtClean="0"/>
              <a:t> تواند موجب زخم </a:t>
            </a:r>
            <a:r>
              <a:rPr lang="fa-IR" dirty="0" err="1" smtClean="0"/>
              <a:t>نوك</a:t>
            </a:r>
            <a:r>
              <a:rPr lang="fa-IR" dirty="0" smtClean="0"/>
              <a:t> پستان شود.</a:t>
            </a:r>
            <a:endParaRPr lang="fa-IR" dirty="0"/>
          </a:p>
        </p:txBody>
      </p:sp>
      <p:sp>
        <p:nvSpPr>
          <p:cNvPr id="4" name="Slide Number Placeholder 3"/>
          <p:cNvSpPr>
            <a:spLocks noGrp="1"/>
          </p:cNvSpPr>
          <p:nvPr>
            <p:ph type="sldNum" sz="quarter" idx="10"/>
          </p:nvPr>
        </p:nvSpPr>
        <p:spPr/>
        <p:txBody>
          <a:bodyPr/>
          <a:lstStyle/>
          <a:p>
            <a:fld id="{964ECD81-939C-4CA5-BF2A-70CF41977FC2}" type="slidenum">
              <a:rPr lang="en-US" smtClean="0"/>
              <a:pPr/>
              <a:t>116</a:t>
            </a:fld>
            <a:endParaRPr lang="en-US"/>
          </a:p>
        </p:txBody>
      </p:sp>
    </p:spTree>
    <p:extLst>
      <p:ext uri="{BB962C8B-B14F-4D97-AF65-F5344CB8AC3E}">
        <p14:creationId xmlns:p14="http://schemas.microsoft.com/office/powerpoint/2010/main" val="956049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	سیکل معیوب</a:t>
            </a:r>
          </a:p>
          <a:p>
            <a:r>
              <a:rPr lang="fa-IR" b="1" dirty="0" smtClean="0"/>
              <a:t>احتقان&gt; </a:t>
            </a:r>
            <a:r>
              <a:rPr lang="fa-IR" b="1" dirty="0" err="1" smtClean="0"/>
              <a:t>ادم</a:t>
            </a:r>
            <a:r>
              <a:rPr lang="fa-IR" b="1" dirty="0" smtClean="0"/>
              <a:t> &gt; کاهش جریان&gt;احتقان</a:t>
            </a:r>
            <a:endParaRPr lang="fa-IR" b="1" dirty="0"/>
          </a:p>
        </p:txBody>
      </p:sp>
      <p:sp>
        <p:nvSpPr>
          <p:cNvPr id="4" name="Slide Number Placeholder 3"/>
          <p:cNvSpPr>
            <a:spLocks noGrp="1"/>
          </p:cNvSpPr>
          <p:nvPr>
            <p:ph type="sldNum" sz="quarter" idx="10"/>
          </p:nvPr>
        </p:nvSpPr>
        <p:spPr/>
        <p:txBody>
          <a:bodyPr/>
          <a:lstStyle/>
          <a:p>
            <a:fld id="{964ECD81-939C-4CA5-BF2A-70CF41977FC2}" type="slidenum">
              <a:rPr lang="en-US" smtClean="0">
                <a:solidFill>
                  <a:prstClr val="black"/>
                </a:solidFill>
              </a:rPr>
              <a:pPr/>
              <a:t>117</a:t>
            </a:fld>
            <a:endParaRPr lang="en-US">
              <a:solidFill>
                <a:prstClr val="black"/>
              </a:solidFill>
            </a:endParaRPr>
          </a:p>
        </p:txBody>
      </p:sp>
    </p:spTree>
    <p:extLst>
      <p:ext uri="{BB962C8B-B14F-4D97-AF65-F5344CB8AC3E}">
        <p14:creationId xmlns:p14="http://schemas.microsoft.com/office/powerpoint/2010/main" val="23939833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	سیکل معیوب</a:t>
            </a:r>
          </a:p>
          <a:p>
            <a:r>
              <a:rPr lang="fa-IR" b="1" dirty="0" smtClean="0"/>
              <a:t>احتقان&gt; </a:t>
            </a:r>
            <a:r>
              <a:rPr lang="fa-IR" b="1" dirty="0" err="1" smtClean="0"/>
              <a:t>ادم</a:t>
            </a:r>
            <a:r>
              <a:rPr lang="fa-IR" b="1" dirty="0" smtClean="0"/>
              <a:t> &gt; کاهش جریان&gt;احتقان</a:t>
            </a:r>
            <a:endParaRPr lang="fa-IR" b="1" dirty="0"/>
          </a:p>
        </p:txBody>
      </p:sp>
      <p:sp>
        <p:nvSpPr>
          <p:cNvPr id="4" name="Slide Number Placeholder 3"/>
          <p:cNvSpPr>
            <a:spLocks noGrp="1"/>
          </p:cNvSpPr>
          <p:nvPr>
            <p:ph type="sldNum" sz="quarter" idx="10"/>
          </p:nvPr>
        </p:nvSpPr>
        <p:spPr/>
        <p:txBody>
          <a:bodyPr/>
          <a:lstStyle/>
          <a:p>
            <a:fld id="{964ECD81-939C-4CA5-BF2A-70CF41977FC2}" type="slidenum">
              <a:rPr lang="en-US" smtClean="0">
                <a:solidFill>
                  <a:prstClr val="black"/>
                </a:solidFill>
              </a:rPr>
              <a:pPr/>
              <a:t>118</a:t>
            </a:fld>
            <a:endParaRPr lang="en-US">
              <a:solidFill>
                <a:prstClr val="black"/>
              </a:solidFill>
            </a:endParaRPr>
          </a:p>
        </p:txBody>
      </p:sp>
    </p:spTree>
    <p:extLst>
      <p:ext uri="{BB962C8B-B14F-4D97-AF65-F5344CB8AC3E}">
        <p14:creationId xmlns:p14="http://schemas.microsoft.com/office/powerpoint/2010/main" val="16396871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	سیکل معیوب</a:t>
            </a:r>
          </a:p>
          <a:p>
            <a:r>
              <a:rPr lang="fa-IR" b="1" dirty="0" smtClean="0"/>
              <a:t>احتقان&gt; </a:t>
            </a:r>
            <a:r>
              <a:rPr lang="fa-IR" b="1" dirty="0" err="1" smtClean="0"/>
              <a:t>ادم</a:t>
            </a:r>
            <a:r>
              <a:rPr lang="fa-IR" b="1" dirty="0" smtClean="0"/>
              <a:t> &gt; کاهش جریان&gt;احتقان</a:t>
            </a:r>
            <a:endParaRPr lang="fa-IR" b="1" dirty="0"/>
          </a:p>
        </p:txBody>
      </p:sp>
      <p:sp>
        <p:nvSpPr>
          <p:cNvPr id="4" name="Slide Number Placeholder 3"/>
          <p:cNvSpPr>
            <a:spLocks noGrp="1"/>
          </p:cNvSpPr>
          <p:nvPr>
            <p:ph type="sldNum" sz="quarter" idx="10"/>
          </p:nvPr>
        </p:nvSpPr>
        <p:spPr/>
        <p:txBody>
          <a:bodyPr/>
          <a:lstStyle/>
          <a:p>
            <a:fld id="{964ECD81-939C-4CA5-BF2A-70CF41977FC2}" type="slidenum">
              <a:rPr lang="en-US" smtClean="0">
                <a:solidFill>
                  <a:prstClr val="black"/>
                </a:solidFill>
              </a:rPr>
              <a:pPr/>
              <a:t>119</a:t>
            </a:fld>
            <a:endParaRPr lang="en-US">
              <a:solidFill>
                <a:prstClr val="black"/>
              </a:solidFill>
            </a:endParaRPr>
          </a:p>
        </p:txBody>
      </p:sp>
    </p:spTree>
    <p:extLst>
      <p:ext uri="{BB962C8B-B14F-4D97-AF65-F5344CB8AC3E}">
        <p14:creationId xmlns:p14="http://schemas.microsoft.com/office/powerpoint/2010/main" val="6255417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The onset of </a:t>
            </a:r>
            <a:r>
              <a:rPr lang="en-US" dirty="0" err="1" smtClean="0"/>
              <a:t>lactogenesis</a:t>
            </a:r>
            <a:r>
              <a:rPr lang="en-US" dirty="0" smtClean="0"/>
              <a:t> II (secretory activation) occurs sooner in multiparous compared to </a:t>
            </a:r>
            <a:r>
              <a:rPr lang="en-US" dirty="0" err="1" smtClean="0"/>
              <a:t>primiparous</a:t>
            </a:r>
            <a:r>
              <a:rPr lang="en-US" dirty="0" smtClean="0"/>
              <a:t> women and tends to resolve more rapidly than in </a:t>
            </a:r>
            <a:r>
              <a:rPr lang="en-US" dirty="0" err="1" smtClean="0"/>
              <a:t>primiparous</a:t>
            </a:r>
            <a:r>
              <a:rPr lang="en-US" dirty="0" smtClean="0"/>
              <a:t> women</a:t>
            </a:r>
          </a:p>
          <a:p>
            <a:pPr marL="171450" indent="-171450">
              <a:buFont typeface="Arial" panose="020B0604020202020204" pitchFamily="34" charset="0"/>
              <a:buChar char="•"/>
            </a:pPr>
            <a:r>
              <a:rPr lang="en-US" dirty="0" smtClean="0"/>
              <a:t>women who underwent cesarean section typically experienced peak engorgement 24–48 hours later than those who gave birth vaginally.</a:t>
            </a:r>
          </a:p>
          <a:p>
            <a:r>
              <a:rPr lang="fa-IR" dirty="0" smtClean="0"/>
              <a:t>•</a:t>
            </a:r>
            <a:r>
              <a:rPr lang="en-US" dirty="0" smtClean="0"/>
              <a:t>Large amounts of intravenous ﬂuids given during labor appear to be associated with an earlier and more prolonged maternal perception of breast fullness and tenderness as well as increased levels of breast edema extending beyond day 9 postpartum.</a:t>
            </a:r>
          </a:p>
          <a:p>
            <a:r>
              <a:rPr lang="en-US" dirty="0" smtClean="0"/>
              <a:t>Women who experience premenstrual breast tenderness and engorgement may be more likely to develop more severe engorgement postpartum.</a:t>
            </a:r>
          </a:p>
          <a:p>
            <a:pPr marL="171450" indent="-171450">
              <a:buFont typeface="Arial" panose="020B0604020202020204" pitchFamily="34" charset="0"/>
              <a:buChar char="•"/>
            </a:pPr>
            <a:r>
              <a:rPr lang="en-US" dirty="0" smtClean="0"/>
              <a:t>It is not uncommon for women who have undergone any breast surgery or lumpectomy to experience engorgement,</a:t>
            </a:r>
          </a:p>
          <a:p>
            <a:endParaRPr lang="fa-IR" dirty="0"/>
          </a:p>
        </p:txBody>
      </p:sp>
      <p:sp>
        <p:nvSpPr>
          <p:cNvPr id="4" name="Slide Number Placeholder 3"/>
          <p:cNvSpPr>
            <a:spLocks noGrp="1"/>
          </p:cNvSpPr>
          <p:nvPr>
            <p:ph type="sldNum" sz="quarter" idx="10"/>
          </p:nvPr>
        </p:nvSpPr>
        <p:spPr/>
        <p:txBody>
          <a:bodyPr/>
          <a:lstStyle/>
          <a:p>
            <a:fld id="{964ECD81-939C-4CA5-BF2A-70CF41977FC2}" type="slidenum">
              <a:rPr lang="en-US" smtClean="0">
                <a:solidFill>
                  <a:prstClr val="black"/>
                </a:solidFill>
              </a:rPr>
              <a:pPr/>
              <a:t>121</a:t>
            </a:fld>
            <a:endParaRPr lang="en-US">
              <a:solidFill>
                <a:prstClr val="black"/>
              </a:solidFill>
            </a:endParaRPr>
          </a:p>
        </p:txBody>
      </p:sp>
    </p:spTree>
    <p:extLst>
      <p:ext uri="{BB962C8B-B14F-4D97-AF65-F5344CB8AC3E}">
        <p14:creationId xmlns:p14="http://schemas.microsoft.com/office/powerpoint/2010/main" val="25996175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	</a:t>
            </a:r>
            <a:r>
              <a:rPr lang="en-US" dirty="0" smtClean="0"/>
              <a:t>Serrapeptase,Ultrasound, Breast shell</a:t>
            </a:r>
          </a:p>
          <a:p>
            <a:endParaRPr lang="fa-IR" dirty="0"/>
          </a:p>
        </p:txBody>
      </p:sp>
      <p:sp>
        <p:nvSpPr>
          <p:cNvPr id="4" name="Slide Number Placeholder 3"/>
          <p:cNvSpPr>
            <a:spLocks noGrp="1"/>
          </p:cNvSpPr>
          <p:nvPr>
            <p:ph type="sldNum" sz="quarter" idx="10"/>
          </p:nvPr>
        </p:nvSpPr>
        <p:spPr/>
        <p:txBody>
          <a:bodyPr/>
          <a:lstStyle/>
          <a:p>
            <a:fld id="{964ECD81-939C-4CA5-BF2A-70CF41977FC2}" type="slidenum">
              <a:rPr lang="en-US" smtClean="0">
                <a:solidFill>
                  <a:prstClr val="black"/>
                </a:solidFill>
              </a:rPr>
              <a:pPr/>
              <a:t>123</a:t>
            </a:fld>
            <a:endParaRPr lang="en-US">
              <a:solidFill>
                <a:prstClr val="black"/>
              </a:solidFill>
            </a:endParaRPr>
          </a:p>
        </p:txBody>
      </p:sp>
    </p:spTree>
    <p:extLst>
      <p:ext uri="{BB962C8B-B14F-4D97-AF65-F5344CB8AC3E}">
        <p14:creationId xmlns:p14="http://schemas.microsoft.com/office/powerpoint/2010/main" val="41823840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	</a:t>
            </a:r>
            <a:r>
              <a:rPr lang="en-US" dirty="0" smtClean="0"/>
              <a:t>Serrapeptase,Ultrasound, Breast shell</a:t>
            </a:r>
          </a:p>
          <a:p>
            <a:endParaRPr lang="fa-IR" dirty="0"/>
          </a:p>
        </p:txBody>
      </p:sp>
      <p:sp>
        <p:nvSpPr>
          <p:cNvPr id="4" name="Slide Number Placeholder 3"/>
          <p:cNvSpPr>
            <a:spLocks noGrp="1"/>
          </p:cNvSpPr>
          <p:nvPr>
            <p:ph type="sldNum" sz="quarter" idx="10"/>
          </p:nvPr>
        </p:nvSpPr>
        <p:spPr/>
        <p:txBody>
          <a:bodyPr/>
          <a:lstStyle/>
          <a:p>
            <a:fld id="{964ECD81-939C-4CA5-BF2A-70CF41977FC2}" type="slidenum">
              <a:rPr lang="en-US" smtClean="0">
                <a:solidFill>
                  <a:prstClr val="black"/>
                </a:solidFill>
              </a:rPr>
              <a:pPr/>
              <a:t>126</a:t>
            </a:fld>
            <a:endParaRPr lang="en-US">
              <a:solidFill>
                <a:prstClr val="black"/>
              </a:solidFill>
            </a:endParaRPr>
          </a:p>
        </p:txBody>
      </p:sp>
    </p:spTree>
    <p:extLst>
      <p:ext uri="{BB962C8B-B14F-4D97-AF65-F5344CB8AC3E}">
        <p14:creationId xmlns:p14="http://schemas.microsoft.com/office/powerpoint/2010/main" val="29576362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3B0A9F80-17D4-47B5-956C-4B48EB4F99FB}" type="datetimeFigureOut">
              <a:rPr lang="en-US" smtClean="0"/>
              <a:pPr/>
              <a:t>7/19/2023</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45860468-2B2A-428A-9EE9-1616BB3999A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4C153E9-684B-4ABE-847F-7AA626EF72D1}" type="datetimeFigureOut">
              <a:rPr lang="en-US" smtClean="0"/>
              <a:pPr/>
              <a:t>7/19/2023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619483-B201-4650-A7D4-50D0351740E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4C153E9-684B-4ABE-847F-7AA626EF72D1}" type="datetimeFigureOut">
              <a:rPr lang="en-US" smtClean="0"/>
              <a:pPr/>
              <a:t>7/19/2023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619483-B201-4650-A7D4-50D0351740ED}"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4C153E9-684B-4ABE-847F-7AA626EF72D1}" type="datetimeFigureOut">
              <a:rPr lang="en-US" smtClean="0"/>
              <a:pPr/>
              <a:t>7/19/2023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619483-B201-4650-A7D4-50D0351740E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F35B2E5-DA1A-4BB5-91B1-7905C29B7F41}" type="datetimeFigureOut">
              <a:rPr lang="en-US" smtClean="0"/>
              <a:pPr/>
              <a:t>7/19/2023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4DBB56-8EA2-4053-AAE8-C54ED91DE67C}" type="slidenum">
              <a:rPr lang="en-US" smtClean="0"/>
              <a:pPr/>
              <a:t>‹#›</a:t>
            </a:fld>
            <a:endParaRPr lang="en-US"/>
          </a:p>
        </p:txBody>
      </p:sp>
      <p:sp>
        <p:nvSpPr>
          <p:cNvPr id="7" name="Title 6"/>
          <p:cNvSpPr>
            <a:spLocks noGrp="1"/>
          </p:cNvSpPr>
          <p:nvPr>
            <p:ph type="title"/>
          </p:nvPr>
        </p:nvSpPr>
        <p:spPr/>
        <p:txBody>
          <a:bodyPr rtlCol="0"/>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D4C153E9-684B-4ABE-847F-7AA626EF72D1}" type="datetimeFigureOut">
              <a:rPr lang="en-US" smtClean="0"/>
              <a:pPr/>
              <a:t>7/19/2023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619483-B201-4650-A7D4-50D0351740ED}"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D4C153E9-684B-4ABE-847F-7AA626EF72D1}" type="datetimeFigureOut">
              <a:rPr lang="en-US" smtClean="0"/>
              <a:pPr/>
              <a:t>7/19/2023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619483-B201-4650-A7D4-50D0351740ED}" type="slidenum">
              <a:rPr lang="en-US" smtClean="0"/>
              <a:pPr/>
              <a:t>‹#›</a:t>
            </a:fld>
            <a:endParaRPr lang="en-US"/>
          </a:p>
        </p:txBody>
      </p:sp>
      <p:sp>
        <p:nvSpPr>
          <p:cNvPr id="8" name="Title 7"/>
          <p:cNvSpPr>
            <a:spLocks noGrp="1"/>
          </p:cNvSpPr>
          <p:nvPr>
            <p:ph type="title"/>
          </p:nvPr>
        </p:nvSpPr>
        <p:spPr/>
        <p:txBody>
          <a:bodyPr rtlCol="0"/>
          <a:lstStyle/>
          <a:p>
            <a:r>
              <a:rPr kumimoji="0" lang="en-US" smtClean="0"/>
              <a:t>Click to edit Master title style</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D4C153E9-684B-4ABE-847F-7AA626EF72D1}" type="datetimeFigureOut">
              <a:rPr lang="en-US" smtClean="0"/>
              <a:pPr/>
              <a:t>7/19/2023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2619483-B201-4650-A7D4-50D0351740E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D4C153E9-684B-4ABE-847F-7AA626EF72D1}" type="datetimeFigureOut">
              <a:rPr lang="en-US" smtClean="0"/>
              <a:pPr/>
              <a:t>7/19/2023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2619483-B201-4650-A7D4-50D0351740ED}" type="slidenum">
              <a:rPr lang="en-US" smtClean="0"/>
              <a:pPr/>
              <a:t>‹#›</a:t>
            </a:fld>
            <a:endParaRPr lang="en-US"/>
          </a:p>
        </p:txBody>
      </p:sp>
      <p:sp>
        <p:nvSpPr>
          <p:cNvPr id="6" name="Title 5"/>
          <p:cNvSpPr>
            <a:spLocks noGrp="1"/>
          </p:cNvSpPr>
          <p:nvPr>
            <p:ph type="title"/>
          </p:nvPr>
        </p:nvSpPr>
        <p:spPr/>
        <p:txBody>
          <a:bodyPr rtlCol="0"/>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4C153E9-684B-4ABE-847F-7AA626EF72D1}" type="datetimeFigureOut">
              <a:rPr lang="en-US" smtClean="0"/>
              <a:pPr/>
              <a:t>7/19/2023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2619483-B201-4650-A7D4-50D0351740E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fld id="{D4C153E9-684B-4ABE-847F-7AA626EF72D1}" type="datetimeFigureOut">
              <a:rPr lang="en-US" smtClean="0"/>
              <a:pPr/>
              <a:t>7/19/2023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619483-B201-4650-A7D4-50D0351740E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D4C153E9-684B-4ABE-847F-7AA626EF72D1}" type="datetimeFigureOut">
              <a:rPr lang="en-US" smtClean="0"/>
              <a:pPr/>
              <a:t>7/19/2023</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D2619483-B201-4650-A7D4-50D0351740ED}"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D4C153E9-684B-4ABE-847F-7AA626EF72D1}" type="datetimeFigureOut">
              <a:rPr lang="en-US" smtClean="0"/>
              <a:pPr/>
              <a:t>7/19/2023</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D2619483-B201-4650-A7D4-50D0351740E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gif"/></Relationships>
</file>

<file path=ppt/slides/_rels/slide10.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3.gif"/><Relationship Id="rId1" Type="http://schemas.openxmlformats.org/officeDocument/2006/relationships/slideLayout" Target="../slideLayouts/slideLayout12.xml"/></Relationships>
</file>

<file path=ppt/slides/_rels/slide10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3.gif"/><Relationship Id="rId1" Type="http://schemas.openxmlformats.org/officeDocument/2006/relationships/slideLayout" Target="../slideLayouts/slideLayout12.xml"/></Relationships>
</file>

<file path=ppt/slides/_rels/slide1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38.png"/><Relationship Id="rId4" Type="http://schemas.openxmlformats.org/officeDocument/2006/relationships/image" Target="../media/image37.pn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16.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1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18.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19.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3.gif"/><Relationship Id="rId1" Type="http://schemas.openxmlformats.org/officeDocument/2006/relationships/slideLayout" Target="../slideLayouts/slideLayout12.xml"/></Relationships>
</file>

<file path=ppt/slides/_rels/slide120.xml.rels><?xml version="1.0" encoding="UTF-8" standalone="yes"?>
<Relationships xmlns="http://schemas.openxmlformats.org/package/2006/relationships"><Relationship Id="rId3" Type="http://schemas.openxmlformats.org/officeDocument/2006/relationships/diagramLayout" Target="../diagrams/layout8.xml"/><Relationship Id="rId7" Type="http://schemas.openxmlformats.org/officeDocument/2006/relationships/image" Target="../media/image40.png"/><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21.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2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12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46.jpeg"/><Relationship Id="rId7" Type="http://schemas.openxmlformats.org/officeDocument/2006/relationships/image" Target="../media/image49.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microsoft.com/office/2007/relationships/hdphoto" Target="../media/hdphoto1.wdp"/><Relationship Id="rId11" Type="http://schemas.openxmlformats.org/officeDocument/2006/relationships/image" Target="../media/image51.png"/><Relationship Id="rId5" Type="http://schemas.openxmlformats.org/officeDocument/2006/relationships/image" Target="../media/image48.png"/><Relationship Id="rId10" Type="http://schemas.microsoft.com/office/2007/relationships/hdphoto" Target="../media/hdphoto3.wdp"/><Relationship Id="rId4" Type="http://schemas.openxmlformats.org/officeDocument/2006/relationships/image" Target="../media/image47.jpeg"/><Relationship Id="rId9" Type="http://schemas.openxmlformats.org/officeDocument/2006/relationships/image" Target="../media/image50.jpeg"/></Relationships>
</file>

<file path=ppt/slides/_rels/slide13.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3.gif"/><Relationship Id="rId1" Type="http://schemas.openxmlformats.org/officeDocument/2006/relationships/slideLayout" Target="../slideLayouts/slideLayout12.xml"/></Relationships>
</file>

<file path=ppt/slides/_rels/slide130.xml.rels><?xml version="1.0" encoding="UTF-8" standalone="yes"?>
<Relationships xmlns="http://schemas.openxmlformats.org/package/2006/relationships"><Relationship Id="rId8" Type="http://schemas.openxmlformats.org/officeDocument/2006/relationships/image" Target="../media/image53.jpg"/><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image" Target="../media/image52.jpg"/><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10" Type="http://schemas.openxmlformats.org/officeDocument/2006/relationships/image" Target="../media/image55.jpg"/><Relationship Id="rId4" Type="http://schemas.openxmlformats.org/officeDocument/2006/relationships/diagramLayout" Target="../diagrams/layout12.xml"/><Relationship Id="rId9" Type="http://schemas.openxmlformats.org/officeDocument/2006/relationships/image" Target="../media/image54.jpg"/></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133.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13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8" Type="http://schemas.openxmlformats.org/officeDocument/2006/relationships/hyperlink" Target="file:///D:\slides\Update%20slides\97%20nicu%20nursing\great%20vasosapsm%20turns%20pink-1.mpg" TargetMode="External"/><Relationship Id="rId3" Type="http://schemas.openxmlformats.org/officeDocument/2006/relationships/diagramLayout" Target="../diagrams/layout15.xml"/><Relationship Id="rId7" Type="http://schemas.openxmlformats.org/officeDocument/2006/relationships/image" Target="../media/image58.png"/><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 Id="rId9" Type="http://schemas.openxmlformats.org/officeDocument/2006/relationships/image" Target="../media/image59.png"/></Relationships>
</file>

<file path=ppt/slides/_rels/slide137.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138.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1.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3.gif"/><Relationship Id="rId1" Type="http://schemas.openxmlformats.org/officeDocument/2006/relationships/slideLayout" Target="../slideLayouts/slideLayout12.xml"/></Relationships>
</file>

<file path=ppt/slides/_rels/slide140.xml.rels><?xml version="1.0" encoding="UTF-8" standalone="yes"?>
<Relationships xmlns="http://schemas.openxmlformats.org/package/2006/relationships"><Relationship Id="rId3" Type="http://schemas.openxmlformats.org/officeDocument/2006/relationships/diagramData" Target="../diagrams/data18.xml"/><Relationship Id="rId7" Type="http://schemas.microsoft.com/office/2007/relationships/diagramDrawing" Target="../diagrams/drawing18.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s>
</file>

<file path=ppt/slides/_rels/slide141.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2.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145.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2.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148.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2.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149.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2.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15.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3.gif"/><Relationship Id="rId1" Type="http://schemas.openxmlformats.org/officeDocument/2006/relationships/slideLayout" Target="../slideLayouts/slideLayout1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3" Type="http://schemas.openxmlformats.org/officeDocument/2006/relationships/diagramData" Target="../diagrams/data23.xml"/><Relationship Id="rId7" Type="http://schemas.microsoft.com/office/2007/relationships/diagramDrawing" Target="../diagrams/drawing23.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23.xml"/><Relationship Id="rId5" Type="http://schemas.openxmlformats.org/officeDocument/2006/relationships/diagramQuickStyle" Target="../diagrams/quickStyle23.xml"/><Relationship Id="rId4" Type="http://schemas.openxmlformats.org/officeDocument/2006/relationships/diagramLayout" Target="../diagrams/layout23.xml"/></Relationships>
</file>

<file path=ppt/slides/_rels/slide153.xml.rels><?xml version="1.0" encoding="UTF-8" standalone="yes"?>
<Relationships xmlns="http://schemas.openxmlformats.org/package/2006/relationships"><Relationship Id="rId3" Type="http://schemas.openxmlformats.org/officeDocument/2006/relationships/diagramLayout" Target="../diagrams/layout24.xml"/><Relationship Id="rId2" Type="http://schemas.openxmlformats.org/officeDocument/2006/relationships/diagramData" Target="../diagrams/data24.xml"/><Relationship Id="rId1" Type="http://schemas.openxmlformats.org/officeDocument/2006/relationships/slideLayout" Target="../slideLayouts/slideLayout2.xml"/><Relationship Id="rId6" Type="http://schemas.microsoft.com/office/2007/relationships/diagramDrawing" Target="../diagrams/drawing24.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 Id="rId4" Type="http://schemas.openxmlformats.org/officeDocument/2006/relationships/image" Target="../media/image67.jpeg"/></Relationships>
</file>

<file path=ppt/slides/_rels/slide16.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3.gif"/><Relationship Id="rId1" Type="http://schemas.openxmlformats.org/officeDocument/2006/relationships/slideLayout" Target="../slideLayouts/slideLayout1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3" Type="http://schemas.openxmlformats.org/officeDocument/2006/relationships/diagramLayout" Target="../diagrams/layout25.xml"/><Relationship Id="rId2" Type="http://schemas.openxmlformats.org/officeDocument/2006/relationships/diagramData" Target="../diagrams/data25.xml"/><Relationship Id="rId1" Type="http://schemas.openxmlformats.org/officeDocument/2006/relationships/slideLayout" Target="../slideLayouts/slideLayout2.xml"/><Relationship Id="rId6" Type="http://schemas.microsoft.com/office/2007/relationships/diagramDrawing" Target="../diagrams/drawing25.xml"/><Relationship Id="rId5" Type="http://schemas.openxmlformats.org/officeDocument/2006/relationships/diagramColors" Target="../diagrams/colors25.xml"/><Relationship Id="rId4" Type="http://schemas.openxmlformats.org/officeDocument/2006/relationships/diagramQuickStyle" Target="../diagrams/quickStyle25.xml"/></Relationships>
</file>

<file path=ppt/slides/_rels/slide166.xml.rels><?xml version="1.0" encoding="UTF-8" standalone="yes"?>
<Relationships xmlns="http://schemas.openxmlformats.org/package/2006/relationships"><Relationship Id="rId3" Type="http://schemas.openxmlformats.org/officeDocument/2006/relationships/diagramLayout" Target="../diagrams/layout26.xml"/><Relationship Id="rId2" Type="http://schemas.openxmlformats.org/officeDocument/2006/relationships/diagramData" Target="../diagrams/data26.xml"/><Relationship Id="rId1" Type="http://schemas.openxmlformats.org/officeDocument/2006/relationships/slideLayout" Target="../slideLayouts/slideLayout2.xml"/><Relationship Id="rId6" Type="http://schemas.microsoft.com/office/2007/relationships/diagramDrawing" Target="../diagrams/drawing26.xml"/><Relationship Id="rId5" Type="http://schemas.openxmlformats.org/officeDocument/2006/relationships/diagramColors" Target="../diagrams/colors26.xml"/><Relationship Id="rId4" Type="http://schemas.openxmlformats.org/officeDocument/2006/relationships/diagramQuickStyle" Target="../diagrams/quickStyle26.xml"/></Relationships>
</file>

<file path=ppt/slides/_rels/slide167.xml.rels><?xml version="1.0" encoding="UTF-8" standalone="yes"?>
<Relationships xmlns="http://schemas.openxmlformats.org/package/2006/relationships"><Relationship Id="rId3" Type="http://schemas.openxmlformats.org/officeDocument/2006/relationships/diagramData" Target="../diagrams/data27.xml"/><Relationship Id="rId7" Type="http://schemas.microsoft.com/office/2007/relationships/diagramDrawing" Target="../diagrams/drawing27.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Colors" Target="../diagrams/colors27.xml"/><Relationship Id="rId5" Type="http://schemas.openxmlformats.org/officeDocument/2006/relationships/diagramQuickStyle" Target="../diagrams/quickStyle27.xml"/><Relationship Id="rId4" Type="http://schemas.openxmlformats.org/officeDocument/2006/relationships/diagramLayout" Target="../diagrams/layout27.xml"/></Relationships>
</file>

<file path=ppt/slides/_rels/slide168.xml.rels><?xml version="1.0" encoding="UTF-8" standalone="yes"?>
<Relationships xmlns="http://schemas.openxmlformats.org/package/2006/relationships"><Relationship Id="rId3" Type="http://schemas.openxmlformats.org/officeDocument/2006/relationships/diagramLayout" Target="../diagrams/layout28.xml"/><Relationship Id="rId2" Type="http://schemas.openxmlformats.org/officeDocument/2006/relationships/diagramData" Target="../diagrams/data28.xml"/><Relationship Id="rId1" Type="http://schemas.openxmlformats.org/officeDocument/2006/relationships/slideLayout" Target="../slideLayouts/slideLayout2.xml"/><Relationship Id="rId6" Type="http://schemas.microsoft.com/office/2007/relationships/diagramDrawing" Target="../diagrams/drawing28.xml"/><Relationship Id="rId5" Type="http://schemas.openxmlformats.org/officeDocument/2006/relationships/diagramColors" Target="../diagrams/colors28.xml"/><Relationship Id="rId4" Type="http://schemas.openxmlformats.org/officeDocument/2006/relationships/diagramQuickStyle" Target="../diagrams/quickStyle28.xml"/></Relationships>
</file>

<file path=ppt/slides/_rels/slide17.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3.gif"/><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3.gif"/><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3.gif"/><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3.gif"/><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3.gif"/><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3.gif"/><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3.gif"/><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3.gif"/><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3.gif"/><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3.gif"/><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3.gif"/><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3.gif"/><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3.gif"/><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3.gif"/><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6.jpeg"/><Relationship Id="rId1" Type="http://schemas.openxmlformats.org/officeDocument/2006/relationships/slideLayout" Target="../slideLayouts/slideLayout12.xml"/><Relationship Id="rId4" Type="http://schemas.openxmlformats.org/officeDocument/2006/relationships/image" Target="../media/image7.gif"/></Relationships>
</file>

<file path=ppt/slides/_rels/slide30.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3.gif"/><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3.gif"/><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4.gif"/></Relationships>
</file>

<file path=ppt/slides/_rels/slide33.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3.gif"/><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3.gif"/><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3.gif"/><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3.gif"/><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3.gif"/><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3.gif"/><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1560" y="0"/>
            <a:ext cx="7772400" cy="1470025"/>
          </a:xfrm>
        </p:spPr>
        <p:txBody>
          <a:bodyPr/>
          <a:lstStyle/>
          <a:p>
            <a:pPr algn="ctr" rtl="1"/>
            <a:r>
              <a:rPr lang="fa-IR" b="1" dirty="0" smtClean="0">
                <a:solidFill>
                  <a:schemeClr val="accent2">
                    <a:lumMod val="75000"/>
                  </a:schemeClr>
                </a:solidFill>
                <a:cs typeface="2  Titr" pitchFamily="2" charset="-78"/>
              </a:rPr>
              <a:t>مهارت های شنیداری ویادگیری </a:t>
            </a:r>
            <a:endParaRPr lang="en-US" b="1" dirty="0">
              <a:solidFill>
                <a:schemeClr val="accent2">
                  <a:lumMod val="75000"/>
                </a:schemeClr>
              </a:solidFill>
              <a:cs typeface="2  Titr" pitchFamily="2" charset="-78"/>
            </a:endParaRPr>
          </a:p>
        </p:txBody>
      </p:sp>
      <p:sp>
        <p:nvSpPr>
          <p:cNvPr id="3" name="Subtitle 2"/>
          <p:cNvSpPr>
            <a:spLocks noGrp="1"/>
          </p:cNvSpPr>
          <p:nvPr>
            <p:ph type="subTitle" idx="1"/>
          </p:nvPr>
        </p:nvSpPr>
        <p:spPr>
          <a:xfrm>
            <a:off x="5076056" y="3284984"/>
            <a:ext cx="3703946" cy="1944216"/>
          </a:xfrm>
        </p:spPr>
        <p:style>
          <a:lnRef idx="1">
            <a:schemeClr val="accent1"/>
          </a:lnRef>
          <a:fillRef idx="2">
            <a:schemeClr val="accent1"/>
          </a:fillRef>
          <a:effectRef idx="1">
            <a:schemeClr val="accent1"/>
          </a:effectRef>
          <a:fontRef idx="minor">
            <a:schemeClr val="dk1"/>
          </a:fontRef>
        </p:style>
        <p:txBody>
          <a:bodyPr>
            <a:normAutofit/>
          </a:bodyPr>
          <a:lstStyle/>
          <a:p>
            <a:pPr algn="ctr"/>
            <a:r>
              <a:rPr lang="fa-IR" sz="2800" dirty="0" smtClean="0">
                <a:latin typeface="Stencil" pitchFamily="82" charset="0"/>
                <a:cs typeface="B Titr" panose="00000700000000000000" pitchFamily="2" charset="-78"/>
              </a:rPr>
              <a:t>ویژه مراقبین سلامت</a:t>
            </a:r>
          </a:p>
        </p:txBody>
      </p:sp>
      <p:pic>
        <p:nvPicPr>
          <p:cNvPr id="1026" name="Picture 2" descr="E:\BF\شیردهی عکس\8.jpg"/>
          <p:cNvPicPr>
            <a:picLocks noChangeAspect="1" noChangeArrowheads="1"/>
          </p:cNvPicPr>
          <p:nvPr/>
        </p:nvPicPr>
        <p:blipFill>
          <a:blip r:embed="rId2" cstate="print"/>
          <a:srcRect/>
          <a:stretch>
            <a:fillRect/>
          </a:stretch>
        </p:blipFill>
        <p:spPr bwMode="auto">
          <a:xfrm>
            <a:off x="0" y="1728738"/>
            <a:ext cx="5072098" cy="3500462"/>
          </a:xfrm>
          <a:prstGeom prst="rect">
            <a:avLst/>
          </a:prstGeom>
          <a:noFill/>
        </p:spPr>
      </p:pic>
      <p:pic>
        <p:nvPicPr>
          <p:cNvPr id="5" name="Picture 3" descr="C:\Documents and Settings\XPro\My Documents\My Pictures\عکس های متحرک\bbb(persian-star_org).gif"/>
          <p:cNvPicPr>
            <a:picLocks noChangeAspect="1" noChangeArrowheads="1"/>
          </p:cNvPicPr>
          <p:nvPr/>
        </p:nvPicPr>
        <p:blipFill>
          <a:blip r:embed="rId3"/>
          <a:srcRect/>
          <a:stretch>
            <a:fillRect/>
          </a:stretch>
        </p:blipFill>
        <p:spPr bwMode="auto">
          <a:xfrm>
            <a:off x="285720" y="6215082"/>
            <a:ext cx="5238750" cy="495300"/>
          </a:xfrm>
          <a:prstGeom prst="rect">
            <a:avLst/>
          </a:prstGeom>
          <a:noFill/>
        </p:spPr>
      </p:pic>
      <p:pic>
        <p:nvPicPr>
          <p:cNvPr id="65538" name="Picture 2" descr="C:\Documents and Settings\XPro\My Documents\My Pictures\عکس های متحرک\download.gif"/>
          <p:cNvPicPr>
            <a:picLocks noChangeAspect="1" noChangeArrowheads="1" noCrop="1"/>
          </p:cNvPicPr>
          <p:nvPr/>
        </p:nvPicPr>
        <p:blipFill>
          <a:blip r:embed="rId4" cstate="print"/>
          <a:srcRect/>
          <a:stretch>
            <a:fillRect/>
          </a:stretch>
        </p:blipFill>
        <p:spPr bwMode="auto">
          <a:xfrm>
            <a:off x="0" y="0"/>
            <a:ext cx="1572067" cy="1195386"/>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301752" y="1071546"/>
            <a:ext cx="8503920" cy="5027502"/>
          </a:xfrm>
        </p:spPr>
        <p:txBody>
          <a:bodyPr/>
          <a:lstStyle/>
          <a:p>
            <a:pPr algn="r" rtl="1"/>
            <a:r>
              <a:rPr lang="fa-IR" sz="4000" b="1" dirty="0" smtClean="0">
                <a:solidFill>
                  <a:srgbClr val="7030A0"/>
                </a:solidFill>
                <a:cs typeface="B Titr" pitchFamily="2" charset="-78"/>
              </a:rPr>
              <a:t>تماس :</a:t>
            </a:r>
          </a:p>
          <a:p>
            <a:pPr algn="r" rtl="1">
              <a:buNone/>
            </a:pPr>
            <a:endParaRPr lang="fa-IR" b="1" dirty="0" smtClean="0"/>
          </a:p>
          <a:p>
            <a:pPr algn="r" rtl="1">
              <a:buNone/>
            </a:pPr>
            <a:endParaRPr lang="en-US" dirty="0" smtClean="0"/>
          </a:p>
          <a:p>
            <a:pPr algn="r" rtl="1">
              <a:buNone/>
            </a:pPr>
            <a:r>
              <a:rPr lang="fa-IR" sz="4000" dirty="0" smtClean="0">
                <a:solidFill>
                  <a:schemeClr val="accent3">
                    <a:lumMod val="75000"/>
                  </a:schemeClr>
                </a:solidFill>
                <a:cs typeface="B Mitra" pitchFamily="2" charset="-78"/>
              </a:rPr>
              <a:t>کمک کننده :  </a:t>
            </a:r>
            <a:r>
              <a:rPr lang="fa-IR" sz="4000" dirty="0" smtClean="0">
                <a:cs typeface="B Mitra" pitchFamily="2" charset="-78"/>
              </a:rPr>
              <a:t>با مادر به نحو مناسب تماس برقرار کنید.</a:t>
            </a:r>
            <a:endParaRPr lang="en-US" sz="4000" dirty="0" smtClean="0">
              <a:cs typeface="B Mitra" pitchFamily="2" charset="-78"/>
            </a:endParaRPr>
          </a:p>
          <a:p>
            <a:pPr algn="r" rtl="1">
              <a:buNone/>
            </a:pPr>
            <a:r>
              <a:rPr lang="fa-IR" sz="4000" dirty="0" smtClean="0">
                <a:solidFill>
                  <a:srgbClr val="FF0000"/>
                </a:solidFill>
                <a:cs typeface="B Mitra" pitchFamily="2" charset="-78"/>
              </a:rPr>
              <a:t> بازدارنده : </a:t>
            </a:r>
            <a:r>
              <a:rPr lang="fa-IR" sz="4000" dirty="0" smtClean="0">
                <a:cs typeface="B Mitra" pitchFamily="2" charset="-78"/>
              </a:rPr>
              <a:t>تماس با مادر به طور نامناسب</a:t>
            </a:r>
            <a:endParaRPr lang="en-US" sz="4000" dirty="0" smtClean="0">
              <a:cs typeface="B Mitra" pitchFamily="2" charset="-78"/>
            </a:endParaRPr>
          </a:p>
          <a:p>
            <a:pPr algn="r" rtl="1">
              <a:buNone/>
            </a:pPr>
            <a:r>
              <a:rPr lang="fa-IR" sz="4000" dirty="0" smtClean="0">
                <a:cs typeface="B Mitra" pitchFamily="2" charset="-78"/>
              </a:rPr>
              <a:t>      « تماس مناسب»</a:t>
            </a:r>
            <a:endParaRPr lang="en-US" sz="4000" dirty="0" smtClean="0">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5005402"/>
            <a:ext cx="5238750" cy="495300"/>
          </a:xfrm>
          <a:prstGeom prst="rect">
            <a:avLst/>
          </a:prstGeom>
          <a:noFill/>
        </p:spPr>
      </p:pic>
      <p:pic>
        <p:nvPicPr>
          <p:cNvPr id="9218"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428596" y="142852"/>
            <a:ext cx="2204643" cy="1676391"/>
          </a:xfrm>
          <a:prstGeom prst="rect">
            <a:avLst/>
          </a:prstGeom>
          <a:noFill/>
        </p:spPr>
      </p:pic>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158" y="428604"/>
            <a:ext cx="7339042" cy="6027132"/>
          </a:xfrm>
        </p:spPr>
        <p:txBody>
          <a:bodyPr/>
          <a:lstStyle/>
          <a:p>
            <a:pPr algn="r" rtl="1">
              <a:buNone/>
            </a:pPr>
            <a:r>
              <a:rPr lang="fa-IR" b="1" dirty="0" smtClean="0"/>
              <a:t>نگه داشتن كودك زير بازو </a:t>
            </a:r>
            <a:endParaRPr lang="en-US" dirty="0" smtClean="0"/>
          </a:p>
          <a:p>
            <a:pPr algn="r" rtl="1">
              <a:buNone/>
            </a:pPr>
            <a:r>
              <a:rPr lang="fa-IR" dirty="0" smtClean="0"/>
              <a:t>قابل استفاده براي : </a:t>
            </a:r>
            <a:endParaRPr lang="en-US" dirty="0" smtClean="0"/>
          </a:p>
          <a:p>
            <a:pPr algn="r" rtl="1"/>
            <a:r>
              <a:rPr lang="fa-IR" dirty="0" smtClean="0"/>
              <a:t>دوقلو ها </a:t>
            </a:r>
            <a:endParaRPr lang="en-US" dirty="0" smtClean="0"/>
          </a:p>
          <a:p>
            <a:pPr algn="r" rtl="1"/>
            <a:r>
              <a:rPr lang="fa-IR" dirty="0" smtClean="0"/>
              <a:t>مجاري بسته </a:t>
            </a:r>
            <a:endParaRPr lang="en-US" dirty="0" smtClean="0"/>
          </a:p>
          <a:p>
            <a:pPr algn="r" rtl="1"/>
            <a:r>
              <a:rPr lang="fa-IR" dirty="0" smtClean="0"/>
              <a:t>مشكل در گرفتن پستان از سوي كودك </a:t>
            </a:r>
            <a:endParaRPr lang="en-US" dirty="0" smtClean="0"/>
          </a:p>
          <a:p>
            <a:pPr algn="r" rtl="1">
              <a:buNone/>
            </a:pPr>
            <a:endParaRPr lang="en-US" dirty="0" smtClean="0"/>
          </a:p>
          <a:p>
            <a:pPr algn="r" rtl="1">
              <a:buNone/>
            </a:pPr>
            <a:r>
              <a:rPr lang="fa-IR" b="1" dirty="0" smtClean="0"/>
              <a:t> </a:t>
            </a:r>
            <a:endParaRPr lang="en-US" dirty="0"/>
          </a:p>
        </p:txBody>
      </p:sp>
      <p:pic>
        <p:nvPicPr>
          <p:cNvPr id="2050" name="Picture 2" descr="E:\BF\شیردهی عکس\36.jpg"/>
          <p:cNvPicPr>
            <a:picLocks noChangeAspect="1" noChangeArrowheads="1"/>
          </p:cNvPicPr>
          <p:nvPr/>
        </p:nvPicPr>
        <p:blipFill>
          <a:blip r:embed="rId2" cstate="print"/>
          <a:srcRect/>
          <a:stretch>
            <a:fillRect/>
          </a:stretch>
        </p:blipFill>
        <p:spPr bwMode="auto">
          <a:xfrm>
            <a:off x="1285852" y="3365246"/>
            <a:ext cx="2857519" cy="2545012"/>
          </a:xfrm>
          <a:prstGeom prst="rect">
            <a:avLst/>
          </a:prstGeom>
          <a:noFill/>
        </p:spPr>
      </p:pic>
    </p:spTree>
    <p:extLst>
      <p:ext uri="{BB962C8B-B14F-4D97-AF65-F5344CB8AC3E}">
        <p14:creationId xmlns:p14="http://schemas.microsoft.com/office/powerpoint/2010/main" val="1648779427"/>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0034" y="928670"/>
            <a:ext cx="7239000" cy="4846320"/>
          </a:xfrm>
        </p:spPr>
        <p:txBody>
          <a:bodyPr/>
          <a:lstStyle/>
          <a:p>
            <a:pPr algn="r" rtl="1">
              <a:buNone/>
            </a:pPr>
            <a:r>
              <a:rPr lang="fa-IR" b="1" dirty="0" smtClean="0"/>
              <a:t>نگه داشتن كودك با دست مخالف </a:t>
            </a:r>
            <a:endParaRPr lang="en-US" dirty="0" smtClean="0"/>
          </a:p>
          <a:p>
            <a:pPr algn="r" rtl="1"/>
            <a:r>
              <a:rPr lang="fa-IR" dirty="0" smtClean="0"/>
              <a:t>قابل استفاده براي : </a:t>
            </a:r>
            <a:endParaRPr lang="en-US" dirty="0" smtClean="0"/>
          </a:p>
          <a:p>
            <a:pPr algn="r" rtl="1"/>
            <a:r>
              <a:rPr lang="fa-IR" dirty="0" smtClean="0"/>
              <a:t>نوزدان خيلي كوچك (كم وزن)</a:t>
            </a:r>
            <a:endParaRPr lang="en-US" dirty="0" smtClean="0"/>
          </a:p>
          <a:p>
            <a:pPr algn="r" rtl="1"/>
            <a:r>
              <a:rPr lang="fa-IR" dirty="0" smtClean="0"/>
              <a:t>كودكان بيمار </a:t>
            </a:r>
            <a:endParaRPr lang="en-US" dirty="0"/>
          </a:p>
        </p:txBody>
      </p:sp>
      <p:pic>
        <p:nvPicPr>
          <p:cNvPr id="3074" name="Picture 2" descr="E:\BF\شیردهی عکس\35.jpg"/>
          <p:cNvPicPr>
            <a:picLocks noChangeAspect="1" noChangeArrowheads="1"/>
          </p:cNvPicPr>
          <p:nvPr/>
        </p:nvPicPr>
        <p:blipFill>
          <a:blip r:embed="rId2" cstate="print"/>
          <a:srcRect/>
          <a:stretch>
            <a:fillRect/>
          </a:stretch>
        </p:blipFill>
        <p:spPr bwMode="auto">
          <a:xfrm>
            <a:off x="1714480" y="2857496"/>
            <a:ext cx="2786082" cy="3062287"/>
          </a:xfrm>
          <a:prstGeom prst="rect">
            <a:avLst/>
          </a:prstGeom>
          <a:noFill/>
        </p:spPr>
      </p:pic>
    </p:spTree>
    <p:extLst>
      <p:ext uri="{BB962C8B-B14F-4D97-AF65-F5344CB8AC3E}">
        <p14:creationId xmlns:p14="http://schemas.microsoft.com/office/powerpoint/2010/main" val="308805911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r" rtl="1"/>
            <a:r>
              <a:rPr lang="fa-IR" sz="2800" b="1" dirty="0" smtClean="0">
                <a:cs typeface="B Titr" pitchFamily="2" charset="-78"/>
              </a:rPr>
              <a:t>چگونگي كمك به مادر در وضعيت دراز كش  	</a:t>
            </a:r>
            <a:endParaRPr lang="en-US" sz="2800" dirty="0" smtClean="0">
              <a:cs typeface="B Titr" pitchFamily="2" charset="-78"/>
            </a:endParaRPr>
          </a:p>
          <a:p>
            <a:pPr algn="r" rtl="1"/>
            <a:endParaRPr lang="en-US" sz="2800" dirty="0">
              <a:cs typeface="B Titr" pitchFamily="2" charset="-78"/>
            </a:endParaRPr>
          </a:p>
        </p:txBody>
      </p:sp>
      <p:pic>
        <p:nvPicPr>
          <p:cNvPr id="7170" name="Picture 2" descr="E:\BF\شیردهی عکس\34.jpg"/>
          <p:cNvPicPr>
            <a:picLocks noChangeAspect="1" noChangeArrowheads="1"/>
          </p:cNvPicPr>
          <p:nvPr/>
        </p:nvPicPr>
        <p:blipFill>
          <a:blip r:embed="rId2" cstate="print"/>
          <a:srcRect/>
          <a:stretch>
            <a:fillRect/>
          </a:stretch>
        </p:blipFill>
        <p:spPr bwMode="auto">
          <a:xfrm>
            <a:off x="1428728" y="2486024"/>
            <a:ext cx="5160985" cy="3014678"/>
          </a:xfrm>
          <a:prstGeom prst="rect">
            <a:avLst/>
          </a:prstGeom>
          <a:noFill/>
        </p:spPr>
      </p:pic>
    </p:spTree>
    <p:extLst>
      <p:ext uri="{BB962C8B-B14F-4D97-AF65-F5344CB8AC3E}">
        <p14:creationId xmlns:p14="http://schemas.microsoft.com/office/powerpoint/2010/main" val="220783262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472" y="1000108"/>
            <a:ext cx="6667528" cy="4846320"/>
          </a:xfrm>
        </p:spPr>
        <p:txBody>
          <a:bodyPr>
            <a:normAutofit/>
          </a:bodyPr>
          <a:lstStyle/>
          <a:p>
            <a:pPr lvl="0" algn="r" rtl="1"/>
            <a:r>
              <a:rPr lang="fa-IR" sz="3200" dirty="0" smtClean="0">
                <a:cs typeface="B Mitra" pitchFamily="2" charset="-78"/>
              </a:rPr>
              <a:t>در موارد زير شيردهي در وضعيت درازكش مفيد واقع خواهد شد :‌</a:t>
            </a:r>
          </a:p>
          <a:p>
            <a:pPr lvl="0" algn="r" rtl="1">
              <a:buNone/>
            </a:pPr>
            <a:endParaRPr lang="en-US" sz="3200" dirty="0" smtClean="0">
              <a:cs typeface="B Mitra" pitchFamily="2" charset="-78"/>
            </a:endParaRPr>
          </a:p>
          <a:p>
            <a:pPr lvl="0" algn="r" rtl="1"/>
            <a:r>
              <a:rPr lang="fa-IR" sz="3200" dirty="0" smtClean="0">
                <a:cs typeface="B Mitra" pitchFamily="2" charset="-78"/>
              </a:rPr>
              <a:t>در زمان تمايل مادر به خوابيدن ، وي مي تواند بدون اينكه بلندشود به شيرخوار شير دهد . </a:t>
            </a:r>
            <a:endParaRPr lang="en-US" sz="3200" dirty="0" smtClean="0">
              <a:cs typeface="B Mitra" pitchFamily="2" charset="-78"/>
            </a:endParaRPr>
          </a:p>
          <a:p>
            <a:pPr lvl="0" algn="r" rtl="1"/>
            <a:r>
              <a:rPr lang="fa-IR" sz="3200" dirty="0" smtClean="0">
                <a:cs typeface="B Mitra" pitchFamily="2" charset="-78"/>
              </a:rPr>
              <a:t>بلافاصله بعد از عمل سزارين ، در حاليكه مادر روي كمر يا روي پهلو  دراز كشيده ، مي تواند شيردهي         راحت تري داشته باشد  . </a:t>
            </a:r>
            <a:endParaRPr lang="en-US" sz="3200" dirty="0" smtClean="0">
              <a:cs typeface="B Mitra" pitchFamily="2" charset="-78"/>
            </a:endParaRPr>
          </a:p>
          <a:p>
            <a:pPr algn="r"/>
            <a:endParaRPr lang="en-US" sz="3200" dirty="0">
              <a:cs typeface="B Mitra" pitchFamily="2" charset="-78"/>
            </a:endParaRPr>
          </a:p>
        </p:txBody>
      </p:sp>
    </p:spTree>
    <p:extLst>
      <p:ext uri="{BB962C8B-B14F-4D97-AF65-F5344CB8AC3E}">
        <p14:creationId xmlns:p14="http://schemas.microsoft.com/office/powerpoint/2010/main" val="6201634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20" y="571480"/>
            <a:ext cx="7500990" cy="5884256"/>
          </a:xfrm>
        </p:spPr>
        <p:txBody>
          <a:bodyPr>
            <a:normAutofit/>
          </a:bodyPr>
          <a:lstStyle/>
          <a:p>
            <a:pPr algn="r" rtl="1">
              <a:buNone/>
            </a:pPr>
            <a:endParaRPr lang="en-US" sz="3200" dirty="0" smtClean="0">
              <a:cs typeface="B Mitra" pitchFamily="2" charset="-78"/>
            </a:endParaRPr>
          </a:p>
          <a:p>
            <a:pPr lvl="0" algn="r" rtl="1"/>
            <a:r>
              <a:rPr lang="fa-IR" sz="3200" dirty="0" smtClean="0">
                <a:cs typeface="B Mitra" pitchFamily="2" charset="-78"/>
              </a:rPr>
              <a:t>براي راحت بودن حين شيردهي او بايستي روي يك طرف بدن خود دراز كشيده و و بخوابد . دراز كشيدن روي يك آرنج راحت و آرامش بخش نمي باشد . </a:t>
            </a:r>
            <a:endParaRPr lang="en-US" sz="3200" dirty="0" smtClean="0">
              <a:cs typeface="B Mitra" pitchFamily="2" charset="-78"/>
            </a:endParaRPr>
          </a:p>
          <a:p>
            <a:pPr lvl="0" algn="r" rtl="1"/>
            <a:r>
              <a:rPr lang="fa-IR" sz="3200" dirty="0" smtClean="0">
                <a:cs typeface="B Mitra" pitchFamily="2" charset="-78"/>
              </a:rPr>
              <a:t>با در اختيار داشتن چند بالش و گذاشتن يك بالش زير سر و يك بالش زير قفسه سينه شيردهي وضعيت راحت تري پيدا خواهد كرد . </a:t>
            </a:r>
            <a:endParaRPr lang="en-US" sz="3200" dirty="0" smtClean="0">
              <a:cs typeface="B Mitra" pitchFamily="2" charset="-78"/>
            </a:endParaRPr>
          </a:p>
          <a:p>
            <a:pPr lvl="0" algn="r" rtl="1"/>
            <a:r>
              <a:rPr lang="fa-IR" sz="3200" dirty="0" smtClean="0">
                <a:cs typeface="B Mitra" pitchFamily="2" charset="-78"/>
              </a:rPr>
              <a:t>رعايت چهار نكته مهم مربوط به وضعيت كودك حين شيرخوردن در وضعيت دراز كش نيز مهم می باشد . </a:t>
            </a:r>
            <a:endParaRPr lang="en-US" sz="3200" dirty="0">
              <a:cs typeface="B Mitra" pitchFamily="2" charset="-78"/>
            </a:endParaRPr>
          </a:p>
        </p:txBody>
      </p:sp>
    </p:spTree>
    <p:extLst>
      <p:ext uri="{BB962C8B-B14F-4D97-AF65-F5344CB8AC3E}">
        <p14:creationId xmlns:p14="http://schemas.microsoft.com/office/powerpoint/2010/main" val="370836208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28670"/>
            <a:ext cx="7239000" cy="5527066"/>
          </a:xfrm>
        </p:spPr>
        <p:txBody>
          <a:bodyPr/>
          <a:lstStyle/>
          <a:p>
            <a:pPr lvl="0" algn="r" rtl="1"/>
            <a:r>
              <a:rPr lang="fa-IR" sz="2800" dirty="0" smtClean="0">
                <a:cs typeface="B Mitra" pitchFamily="2" charset="-78"/>
              </a:rPr>
              <a:t>مادر مي تواند كودك را با دست پائين تر كه روي زمين قرار دارد نگه داشته ودر صورت لزوم پستان را با دست بالاتر يعني دستي كه روي زمين قرار نمي گيرد نگه دارد . </a:t>
            </a:r>
          </a:p>
          <a:p>
            <a:pPr lvl="0" algn="r" rtl="1"/>
            <a:r>
              <a:rPr lang="fa-IR" sz="2800" dirty="0" smtClean="0">
                <a:cs typeface="B Mitra" pitchFamily="2" charset="-78"/>
              </a:rPr>
              <a:t>در صورتي كه مادر سينه را با دست خود نگيرد در آن صورت مي تواند شيرخوار را با دست بالاتر نگه دارد . </a:t>
            </a:r>
            <a:endParaRPr lang="en-US" sz="2800" dirty="0" smtClean="0">
              <a:cs typeface="B Mitra" pitchFamily="2" charset="-78"/>
            </a:endParaRPr>
          </a:p>
        </p:txBody>
      </p:sp>
    </p:spTree>
    <p:extLst>
      <p:ext uri="{BB962C8B-B14F-4D97-AF65-F5344CB8AC3E}">
        <p14:creationId xmlns:p14="http://schemas.microsoft.com/office/powerpoint/2010/main" val="87855006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E:\BF\شیردهی عکس\140.jpg"/>
          <p:cNvPicPr>
            <a:picLocks noGrp="1" noChangeAspect="1" noChangeArrowheads="1"/>
          </p:cNvPicPr>
          <p:nvPr>
            <p:ph idx="1"/>
          </p:nvPr>
        </p:nvPicPr>
        <p:blipFill>
          <a:blip r:embed="rId2" cstate="print"/>
          <a:srcRect/>
          <a:stretch>
            <a:fillRect/>
          </a:stretch>
        </p:blipFill>
        <p:spPr bwMode="auto">
          <a:xfrm>
            <a:off x="714348" y="1071546"/>
            <a:ext cx="6143668" cy="4643470"/>
          </a:xfrm>
          <a:prstGeom prst="rect">
            <a:avLst/>
          </a:prstGeom>
          <a:noFill/>
        </p:spPr>
      </p:pic>
    </p:spTree>
    <p:extLst>
      <p:ext uri="{BB962C8B-B14F-4D97-AF65-F5344CB8AC3E}">
        <p14:creationId xmlns:p14="http://schemas.microsoft.com/office/powerpoint/2010/main" val="1286446452"/>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158" y="714356"/>
            <a:ext cx="7239000" cy="5429288"/>
          </a:xfrm>
        </p:spPr>
        <p:txBody>
          <a:bodyPr>
            <a:noAutofit/>
          </a:bodyPr>
          <a:lstStyle/>
          <a:p>
            <a:pPr lvl="0" algn="r" rtl="1"/>
            <a:r>
              <a:rPr lang="fa-IR" sz="3200" dirty="0" smtClean="0">
                <a:cs typeface="B Mitra" pitchFamily="2" charset="-78"/>
              </a:rPr>
              <a:t>مشكلي كه در گرفتن پستان براي شير خوار با وضعيت درازكش مادر قرار دارد اين است كه در اين حالت او خيلي بالا و نزديك به شانه هاي مادر قرار گرفته و براي رسيدن به سينه مادر مجبور به خم كردن سر به سمت جلو خواهد بود. </a:t>
            </a:r>
            <a:endParaRPr lang="en-US" sz="3200" dirty="0" smtClean="0">
              <a:cs typeface="B Mitra" pitchFamily="2" charset="-78"/>
            </a:endParaRPr>
          </a:p>
          <a:p>
            <a:endParaRPr lang="en-US" sz="3200" dirty="0">
              <a:cs typeface="B Mitra" pitchFamily="2" charset="-78"/>
            </a:endParaRPr>
          </a:p>
        </p:txBody>
      </p:sp>
    </p:spTree>
    <p:extLst>
      <p:ext uri="{BB962C8B-B14F-4D97-AF65-F5344CB8AC3E}">
        <p14:creationId xmlns:p14="http://schemas.microsoft.com/office/powerpoint/2010/main" val="4281150293"/>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E:\BF\شیردهی عکس\47.jpg"/>
          <p:cNvPicPr>
            <a:picLocks noGrp="1" noChangeAspect="1" noChangeArrowheads="1"/>
          </p:cNvPicPr>
          <p:nvPr>
            <p:ph idx="1"/>
          </p:nvPr>
        </p:nvPicPr>
        <p:blipFill>
          <a:blip r:embed="rId2" cstate="print"/>
          <a:srcRect/>
          <a:stretch>
            <a:fillRect/>
          </a:stretch>
        </p:blipFill>
        <p:spPr bwMode="auto">
          <a:xfrm>
            <a:off x="857224" y="1000108"/>
            <a:ext cx="6393437" cy="4846638"/>
          </a:xfrm>
          <a:prstGeom prst="rect">
            <a:avLst/>
          </a:prstGeom>
          <a:noFill/>
        </p:spPr>
      </p:pic>
    </p:spTree>
    <p:extLst>
      <p:ext uri="{BB962C8B-B14F-4D97-AF65-F5344CB8AC3E}">
        <p14:creationId xmlns:p14="http://schemas.microsoft.com/office/powerpoint/2010/main" val="1324749875"/>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2002221"/>
            <a:ext cx="7719848" cy="1808740"/>
          </a:xfrm>
        </p:spPr>
        <p:txBody>
          <a:bodyPr>
            <a:normAutofit/>
          </a:bodyPr>
          <a:lstStyle/>
          <a:p>
            <a:r>
              <a:rPr lang="fa-IR" dirty="0">
                <a:cs typeface="B Nazanin" panose="00000400000000000000" pitchFamily="2" charset="-78"/>
              </a:rPr>
              <a:t>پيشگيري و رفع مشكلات </a:t>
            </a:r>
            <a:r>
              <a:rPr lang="fa-IR" dirty="0" smtClean="0">
                <a:cs typeface="B Nazanin" panose="00000400000000000000" pitchFamily="2" charset="-78"/>
              </a:rPr>
              <a:t>شایع پستاني</a:t>
            </a:r>
            <a:r>
              <a:rPr lang="en-US" dirty="0" smtClean="0">
                <a:cs typeface="B Nazanin" panose="00000400000000000000" pitchFamily="2" charset="-78"/>
              </a:rPr>
              <a:t> </a:t>
            </a:r>
            <a:r>
              <a:rPr lang="fa-IR" dirty="0" smtClean="0">
                <a:cs typeface="B Nazanin" panose="00000400000000000000" pitchFamily="2" charset="-78"/>
              </a:rPr>
              <a:t>در شیردهی</a:t>
            </a:r>
            <a:endParaRPr lang="en-US" dirty="0">
              <a:cs typeface="B Nazanin" panose="00000400000000000000" pitchFamily="2" charset="-78"/>
            </a:endParaRPr>
          </a:p>
        </p:txBody>
      </p:sp>
    </p:spTree>
    <p:extLst>
      <p:ext uri="{BB962C8B-B14F-4D97-AF65-F5344CB8AC3E}">
        <p14:creationId xmlns:p14="http://schemas.microsoft.com/office/powerpoint/2010/main" val="263457377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p:txBody>
          <a:bodyPr>
            <a:normAutofit/>
          </a:bodyPr>
          <a:lstStyle/>
          <a:p>
            <a:pPr lvl="0" algn="r" rtl="1"/>
            <a:r>
              <a:rPr lang="fa-IR" sz="3600" dirty="0" smtClean="0">
                <a:cs typeface="B Mitra" pitchFamily="2" charset="-78"/>
              </a:rPr>
              <a:t>ارتباط غیر کلامی نشان دهنده تصديق يا عدم تصديق وضعيت موجود به مادر و یا مراقب کودک مي باشد . از ابراز عقاید خود در موضوعات اساسی مثل مذهب فرد به شدت خودداری کنيد . چون ممکن است در مشاوره به مادر مسئله ، قضاوت در مورد موضوع تلقین شود .</a:t>
            </a:r>
            <a:endParaRPr lang="en-US" sz="3600" dirty="0">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4791088"/>
            <a:ext cx="5238750" cy="495300"/>
          </a:xfrm>
          <a:prstGeom prst="rect">
            <a:avLst/>
          </a:prstGeom>
          <a:noFill/>
        </p:spPr>
      </p:pic>
      <p:pic>
        <p:nvPicPr>
          <p:cNvPr id="10242"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0" y="0"/>
            <a:ext cx="2204643" cy="1676391"/>
          </a:xfrm>
          <a:prstGeom prst="rect">
            <a:avLst/>
          </a:prstGeom>
          <a:noFill/>
        </p:spPr>
      </p:pic>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95197" y="1628800"/>
            <a:ext cx="8534400" cy="4525962"/>
          </a:xfrm>
        </p:spPr>
        <p:txBody>
          <a:bodyPr/>
          <a:lstStyle/>
          <a:p>
            <a:pPr marL="0" algn="r" rtl="1">
              <a:lnSpc>
                <a:spcPct val="107000"/>
              </a:lnSpc>
              <a:spcBef>
                <a:spcPts val="0"/>
              </a:spcBef>
              <a:spcAft>
                <a:spcPts val="0"/>
              </a:spcAft>
            </a:pPr>
            <a:r>
              <a:rPr lang="fa-IR" sz="2800" dirty="0" err="1" smtClean="0">
                <a:latin typeface="Calibri"/>
                <a:ea typeface="Calibri"/>
                <a:cs typeface="B Nazanin" panose="00000400000000000000" pitchFamily="2" charset="-78"/>
              </a:rPr>
              <a:t>احتقان</a:t>
            </a:r>
            <a:r>
              <a:rPr lang="fa-IR" sz="2800" dirty="0" smtClean="0">
                <a:latin typeface="Calibri"/>
                <a:ea typeface="Calibri"/>
                <a:cs typeface="B Nazanin" panose="00000400000000000000" pitchFamily="2" charset="-78"/>
              </a:rPr>
              <a:t> </a:t>
            </a:r>
            <a:r>
              <a:rPr lang="fa-IR" sz="2800" dirty="0">
                <a:latin typeface="Calibri"/>
                <a:ea typeface="Calibri"/>
                <a:cs typeface="B Nazanin" panose="00000400000000000000" pitchFamily="2" charset="-78"/>
              </a:rPr>
              <a:t>پستان چیست و در صورت بروز </a:t>
            </a:r>
            <a:r>
              <a:rPr lang="fa-IR" sz="2800" dirty="0" err="1">
                <a:latin typeface="Calibri"/>
                <a:ea typeface="Calibri"/>
                <a:cs typeface="B Nazanin" panose="00000400000000000000" pitchFamily="2" charset="-78"/>
              </a:rPr>
              <a:t>احتقان</a:t>
            </a:r>
            <a:r>
              <a:rPr lang="fa-IR" sz="2800" dirty="0">
                <a:latin typeface="Calibri"/>
                <a:ea typeface="Calibri"/>
                <a:cs typeface="B Nazanin" panose="00000400000000000000" pitchFamily="2" charset="-78"/>
              </a:rPr>
              <a:t> در پستان چه </a:t>
            </a:r>
            <a:r>
              <a:rPr lang="fa-IR" sz="2800" dirty="0" err="1">
                <a:latin typeface="Calibri"/>
                <a:ea typeface="Calibri"/>
                <a:cs typeface="B Nazanin" panose="00000400000000000000" pitchFamily="2" charset="-78"/>
              </a:rPr>
              <a:t>بايد</a:t>
            </a:r>
            <a:r>
              <a:rPr lang="fa-IR" sz="2800" dirty="0">
                <a:latin typeface="Calibri"/>
                <a:ea typeface="Calibri"/>
                <a:cs typeface="B Nazanin" panose="00000400000000000000" pitchFamily="2" charset="-78"/>
              </a:rPr>
              <a:t> </a:t>
            </a:r>
            <a:r>
              <a:rPr lang="fa-IR" sz="2800" dirty="0" err="1">
                <a:latin typeface="Calibri"/>
                <a:ea typeface="Calibri"/>
                <a:cs typeface="B Nazanin" panose="00000400000000000000" pitchFamily="2" charset="-78"/>
              </a:rPr>
              <a:t>كرد</a:t>
            </a:r>
            <a:r>
              <a:rPr lang="fa-IR" sz="2800" dirty="0">
                <a:latin typeface="Calibri"/>
                <a:ea typeface="Calibri"/>
                <a:cs typeface="B Nazanin" panose="00000400000000000000" pitchFamily="2" charset="-78"/>
              </a:rPr>
              <a:t>؟</a:t>
            </a:r>
            <a:endParaRPr lang="en-US" sz="2800" dirty="0">
              <a:latin typeface="Calibri"/>
              <a:ea typeface="Calibri"/>
              <a:cs typeface="B Nazanin" panose="00000400000000000000" pitchFamily="2" charset="-78"/>
            </a:endParaRPr>
          </a:p>
          <a:p>
            <a:pPr marL="0" algn="r" rtl="1">
              <a:lnSpc>
                <a:spcPct val="107000"/>
              </a:lnSpc>
              <a:spcBef>
                <a:spcPts val="0"/>
              </a:spcBef>
              <a:spcAft>
                <a:spcPts val="0"/>
              </a:spcAft>
            </a:pPr>
            <a:r>
              <a:rPr lang="fa-IR" sz="2800" dirty="0" smtClean="0">
                <a:latin typeface="Calibri"/>
                <a:ea typeface="Calibri"/>
                <a:cs typeface="B Nazanin" panose="00000400000000000000" pitchFamily="2" charset="-78"/>
              </a:rPr>
              <a:t>زخم </a:t>
            </a:r>
            <a:r>
              <a:rPr lang="fa-IR" sz="2800" dirty="0">
                <a:latin typeface="Calibri"/>
                <a:ea typeface="Calibri"/>
                <a:cs typeface="B Nazanin" panose="00000400000000000000" pitchFamily="2" charset="-78"/>
              </a:rPr>
              <a:t>و شقاق نوک پستان به چه دلیل ایجاد می شود و اقدامات لازم جهت بهبود آن چیست؟</a:t>
            </a:r>
            <a:endParaRPr lang="en-US" sz="2800" dirty="0">
              <a:latin typeface="Calibri"/>
              <a:ea typeface="Calibri"/>
              <a:cs typeface="B Nazanin" panose="00000400000000000000" pitchFamily="2" charset="-78"/>
            </a:endParaRPr>
          </a:p>
          <a:p>
            <a:pPr marL="0" algn="r" rtl="1">
              <a:lnSpc>
                <a:spcPct val="107000"/>
              </a:lnSpc>
              <a:spcBef>
                <a:spcPts val="0"/>
              </a:spcBef>
              <a:spcAft>
                <a:spcPts val="0"/>
              </a:spcAft>
            </a:pPr>
            <a:r>
              <a:rPr lang="fa-IR" sz="2800" dirty="0" smtClean="0">
                <a:latin typeface="Calibri"/>
                <a:ea typeface="Calibri"/>
                <a:cs typeface="B Nazanin" panose="00000400000000000000" pitchFamily="2" charset="-78"/>
              </a:rPr>
              <a:t>نوک </a:t>
            </a:r>
            <a:r>
              <a:rPr lang="fa-IR" sz="2800" dirty="0">
                <a:latin typeface="Calibri"/>
                <a:ea typeface="Calibri"/>
                <a:cs typeface="B Nazanin" panose="00000400000000000000" pitchFamily="2" charset="-78"/>
              </a:rPr>
              <a:t>پستان صاف و فرورفته چگونه است و اقدامات لازم جهت بهبود آن چیست؟</a:t>
            </a:r>
            <a:endParaRPr lang="en-US" sz="2800" dirty="0">
              <a:latin typeface="Calibri"/>
              <a:ea typeface="Calibri"/>
              <a:cs typeface="B Nazanin" panose="00000400000000000000" pitchFamily="2" charset="-78"/>
            </a:endParaRPr>
          </a:p>
          <a:p>
            <a:pPr marL="0" algn="r" rtl="1">
              <a:lnSpc>
                <a:spcPct val="107000"/>
              </a:lnSpc>
              <a:spcBef>
                <a:spcPts val="0"/>
              </a:spcBef>
              <a:spcAft>
                <a:spcPts val="0"/>
              </a:spcAft>
            </a:pPr>
            <a:r>
              <a:rPr lang="fa-IR" sz="2800" dirty="0" err="1" smtClean="0">
                <a:latin typeface="Calibri"/>
                <a:ea typeface="Calibri"/>
                <a:cs typeface="B Nazanin" panose="00000400000000000000" pitchFamily="2" charset="-78"/>
              </a:rPr>
              <a:t>ماستیت</a:t>
            </a:r>
            <a:r>
              <a:rPr lang="fa-IR" sz="2800" dirty="0" smtClean="0">
                <a:latin typeface="Calibri"/>
                <a:ea typeface="Calibri"/>
                <a:cs typeface="B Nazanin" panose="00000400000000000000" pitchFamily="2" charset="-78"/>
              </a:rPr>
              <a:t> </a:t>
            </a:r>
            <a:r>
              <a:rPr lang="fa-IR" sz="2800" dirty="0">
                <a:latin typeface="Calibri"/>
                <a:ea typeface="Calibri"/>
                <a:cs typeface="B Nazanin" panose="00000400000000000000" pitchFamily="2" charset="-78"/>
              </a:rPr>
              <a:t>چیست و چه اقدامی باید انجام شود؟</a:t>
            </a:r>
            <a:endParaRPr lang="en-US" sz="2800" dirty="0">
              <a:latin typeface="Calibri"/>
              <a:ea typeface="Calibri"/>
              <a:cs typeface="B Nazanin" panose="00000400000000000000" pitchFamily="2" charset="-78"/>
            </a:endParaRPr>
          </a:p>
          <a:p>
            <a:pPr marL="0" algn="r" rtl="1">
              <a:lnSpc>
                <a:spcPct val="107000"/>
              </a:lnSpc>
              <a:spcBef>
                <a:spcPts val="0"/>
              </a:spcBef>
              <a:spcAft>
                <a:spcPts val="0"/>
              </a:spcAft>
            </a:pPr>
            <a:r>
              <a:rPr lang="fa-IR" sz="2800" dirty="0" smtClean="0">
                <a:latin typeface="Calibri"/>
                <a:ea typeface="Calibri"/>
                <a:cs typeface="B Nazanin" panose="00000400000000000000" pitchFamily="2" charset="-78"/>
              </a:rPr>
              <a:t>آبسه </a:t>
            </a:r>
            <a:r>
              <a:rPr lang="fa-IR" sz="2800" dirty="0">
                <a:latin typeface="Calibri"/>
                <a:ea typeface="Calibri"/>
                <a:cs typeface="B Nazanin" panose="00000400000000000000" pitchFamily="2" charset="-78"/>
              </a:rPr>
              <a:t>پستان چیست و چه اقدامی باید برای بهبود وضعیت باید انجام شود؟</a:t>
            </a:r>
            <a:endParaRPr lang="en-US" sz="2800" dirty="0">
              <a:latin typeface="Calibri"/>
              <a:ea typeface="Calibri"/>
              <a:cs typeface="B Nazanin" panose="00000400000000000000" pitchFamily="2" charset="-78"/>
            </a:endParaRPr>
          </a:p>
          <a:p>
            <a:pPr marL="0" algn="r" rtl="1">
              <a:lnSpc>
                <a:spcPct val="107000"/>
              </a:lnSpc>
              <a:spcBef>
                <a:spcPts val="0"/>
              </a:spcBef>
              <a:spcAft>
                <a:spcPts val="0"/>
              </a:spcAft>
            </a:pPr>
            <a:r>
              <a:rPr lang="fa-IR" sz="2800" dirty="0" smtClean="0">
                <a:latin typeface="Calibri"/>
                <a:ea typeface="Calibri"/>
                <a:cs typeface="B Nazanin" panose="00000400000000000000" pitchFamily="2" charset="-78"/>
              </a:rPr>
              <a:t>آیا </a:t>
            </a:r>
            <a:r>
              <a:rPr lang="fa-IR" sz="2800" dirty="0">
                <a:latin typeface="Calibri"/>
                <a:ea typeface="Calibri"/>
                <a:cs typeface="B Nazanin" panose="00000400000000000000" pitchFamily="2" charset="-78"/>
              </a:rPr>
              <a:t>اعمال جراحی برای زیبائی پستان روی شیردهی اثر می گذارد؟   </a:t>
            </a:r>
            <a:endParaRPr lang="en-US" sz="2800" dirty="0">
              <a:latin typeface="Calibri"/>
              <a:ea typeface="Calibri"/>
              <a:cs typeface="B Nazanin" panose="00000400000000000000" pitchFamily="2" charset="-78"/>
            </a:endParaRPr>
          </a:p>
          <a:p>
            <a:pPr algn="r" rtl="1"/>
            <a:endParaRPr lang="en-US" dirty="0"/>
          </a:p>
        </p:txBody>
      </p:sp>
      <p:graphicFrame>
        <p:nvGraphicFramePr>
          <p:cNvPr id="4" name="Diagram 3"/>
          <p:cNvGraphicFramePr/>
          <p:nvPr>
            <p:extLst/>
          </p:nvPr>
        </p:nvGraphicFramePr>
        <p:xfrm>
          <a:off x="304800" y="228600"/>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09581431"/>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idx="1"/>
          </p:nvPr>
        </p:nvSpPr>
        <p:spPr>
          <a:xfrm>
            <a:off x="457200" y="1600200"/>
            <a:ext cx="8001000" cy="4525962"/>
          </a:xfrm>
        </p:spPr>
        <p:txBody>
          <a:bodyPr/>
          <a:lstStyle/>
          <a:p>
            <a:pPr algn="r" rtl="1">
              <a:lnSpc>
                <a:spcPct val="150000"/>
              </a:lnSpc>
            </a:pPr>
            <a:r>
              <a:rPr lang="fa-IR" sz="3600" dirty="0">
                <a:cs typeface="B Nazanin" panose="00000400000000000000" pitchFamily="2" charset="-78"/>
              </a:rPr>
              <a:t>شیردادن صحیح </a:t>
            </a:r>
            <a:r>
              <a:rPr lang="fa-IR" sz="3600" dirty="0" smtClean="0">
                <a:cs typeface="B Nazanin" panose="00000400000000000000" pitchFamily="2" charset="-78"/>
              </a:rPr>
              <a:t>به پستان صدمه </a:t>
            </a:r>
            <a:r>
              <a:rPr lang="fa-IR" sz="3600" dirty="0">
                <a:cs typeface="B Nazanin" panose="00000400000000000000" pitchFamily="2" charset="-78"/>
              </a:rPr>
              <a:t>نمی </a:t>
            </a:r>
            <a:r>
              <a:rPr lang="fa-IR" sz="3600" dirty="0" smtClean="0">
                <a:cs typeface="B Nazanin" panose="00000400000000000000" pitchFamily="2" charset="-78"/>
              </a:rPr>
              <a:t>زند</a:t>
            </a:r>
          </a:p>
          <a:p>
            <a:pPr algn="r" rtl="1">
              <a:lnSpc>
                <a:spcPct val="150000"/>
              </a:lnSpc>
            </a:pPr>
            <a:r>
              <a:rPr lang="fa-IR" sz="3600" dirty="0">
                <a:cs typeface="B Nazanin" panose="00000400000000000000" pitchFamily="2" charset="-78"/>
              </a:rPr>
              <a:t>مهمترین عامل در پيشگيري از مشكلات پستان درشیردهی </a:t>
            </a:r>
            <a:r>
              <a:rPr lang="fa-IR" sz="3600" b="1" u="sng" dirty="0">
                <a:solidFill>
                  <a:srgbClr val="FF0000"/>
                </a:solidFill>
                <a:cs typeface="B Nazanin" panose="00000400000000000000" pitchFamily="2" charset="-78"/>
              </a:rPr>
              <a:t>نحوه در آغوش گرفتن شيرخوار و گرفتن صحیح پستان </a:t>
            </a:r>
            <a:r>
              <a:rPr lang="fa-IR" sz="3600" dirty="0">
                <a:cs typeface="B Nazanin" panose="00000400000000000000" pitchFamily="2" charset="-78"/>
              </a:rPr>
              <a:t>است </a:t>
            </a:r>
            <a:endParaRPr lang="fa-IR" sz="3600" dirty="0" smtClean="0">
              <a:cs typeface="B Nazanin" panose="00000400000000000000" pitchFamily="2" charset="-78"/>
            </a:endParaRPr>
          </a:p>
          <a:p>
            <a:pPr algn="r" rtl="1">
              <a:lnSpc>
                <a:spcPct val="150000"/>
              </a:lnSpc>
            </a:pPr>
            <a:r>
              <a:rPr lang="fa-IR" sz="3600" dirty="0">
                <a:cs typeface="B Nazanin" panose="00000400000000000000" pitchFamily="2" charset="-78"/>
              </a:rPr>
              <a:t>مشکلات پستانی دلیل قطع شیردهی </a:t>
            </a:r>
            <a:r>
              <a:rPr lang="fa-IR" sz="3600" dirty="0" smtClean="0">
                <a:cs typeface="B Nazanin" panose="00000400000000000000" pitchFamily="2" charset="-78"/>
              </a:rPr>
              <a:t>نیست</a:t>
            </a:r>
            <a:endParaRPr lang="fa-IR" sz="4000" dirty="0">
              <a:cs typeface="B Nazanin" panose="00000400000000000000" pitchFamily="2" charset="-78"/>
            </a:endParaRPr>
          </a:p>
        </p:txBody>
      </p:sp>
      <p:graphicFrame>
        <p:nvGraphicFramePr>
          <p:cNvPr id="3" name="Diagram 2"/>
          <p:cNvGraphicFramePr/>
          <p:nvPr>
            <p:extLst/>
          </p:nvPr>
        </p:nvGraphicFramePr>
        <p:xfrm>
          <a:off x="457200" y="381000"/>
          <a:ext cx="80010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95258788"/>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828800"/>
            <a:ext cx="8229600" cy="4280520"/>
          </a:xfrm>
        </p:spPr>
        <p:txBody>
          <a:bodyPr/>
          <a:lstStyle/>
          <a:p>
            <a:pPr lvl="0" algn="r" rtl="1"/>
            <a:r>
              <a:rPr lang="fa-IR" dirty="0">
                <a:cs typeface="B Nazanin" panose="00000400000000000000" pitchFamily="2" charset="-78"/>
              </a:rPr>
              <a:t>شیردادن صحیح به پستان صدمه </a:t>
            </a:r>
            <a:r>
              <a:rPr lang="fa-IR" dirty="0" err="1">
                <a:cs typeface="B Nazanin" panose="00000400000000000000" pitchFamily="2" charset="-78"/>
              </a:rPr>
              <a:t>نمی</a:t>
            </a:r>
            <a:r>
              <a:rPr lang="fa-IR" dirty="0">
                <a:cs typeface="B Nazanin" panose="00000400000000000000" pitchFamily="2" charset="-78"/>
              </a:rPr>
              <a:t> زند.</a:t>
            </a:r>
            <a:endParaRPr lang="en-US" dirty="0">
              <a:cs typeface="B Nazanin" panose="00000400000000000000" pitchFamily="2" charset="-78"/>
            </a:endParaRPr>
          </a:p>
          <a:p>
            <a:pPr lvl="0" algn="r" rtl="1"/>
            <a:r>
              <a:rPr lang="fa-IR" dirty="0">
                <a:cs typeface="B Nazanin" panose="00000400000000000000" pitchFamily="2" charset="-78"/>
              </a:rPr>
              <a:t>مهمترین عامل در </a:t>
            </a:r>
            <a:r>
              <a:rPr lang="fa-IR" dirty="0" err="1">
                <a:cs typeface="B Nazanin" panose="00000400000000000000" pitchFamily="2" charset="-78"/>
              </a:rPr>
              <a:t>پيشگيري</a:t>
            </a:r>
            <a:r>
              <a:rPr lang="fa-IR" dirty="0">
                <a:cs typeface="B Nazanin" panose="00000400000000000000" pitchFamily="2" charset="-78"/>
              </a:rPr>
              <a:t> از </a:t>
            </a:r>
            <a:r>
              <a:rPr lang="fa-IR" dirty="0" err="1">
                <a:cs typeface="B Nazanin" panose="00000400000000000000" pitchFamily="2" charset="-78"/>
              </a:rPr>
              <a:t>مشكلات</a:t>
            </a:r>
            <a:r>
              <a:rPr lang="fa-IR" dirty="0">
                <a:cs typeface="B Nazanin" panose="00000400000000000000" pitchFamily="2" charset="-78"/>
              </a:rPr>
              <a:t> پستان </a:t>
            </a:r>
            <a:r>
              <a:rPr lang="fa-IR" dirty="0" err="1">
                <a:cs typeface="B Nazanin" panose="00000400000000000000" pitchFamily="2" charset="-78"/>
              </a:rPr>
              <a:t>درشیردهی</a:t>
            </a:r>
            <a:r>
              <a:rPr lang="fa-IR" dirty="0">
                <a:cs typeface="B Nazanin" panose="00000400000000000000" pitchFamily="2" charset="-78"/>
              </a:rPr>
              <a:t> نحوه در آغوش گرفتن </a:t>
            </a:r>
            <a:r>
              <a:rPr lang="fa-IR" dirty="0" err="1">
                <a:cs typeface="B Nazanin" panose="00000400000000000000" pitchFamily="2" charset="-78"/>
              </a:rPr>
              <a:t>شيرخوار</a:t>
            </a:r>
            <a:r>
              <a:rPr lang="fa-IR" dirty="0">
                <a:cs typeface="B Nazanin" panose="00000400000000000000" pitchFamily="2" charset="-78"/>
              </a:rPr>
              <a:t> و گرفتن صحیح پستان است. </a:t>
            </a:r>
            <a:endParaRPr lang="en-US" dirty="0">
              <a:cs typeface="B Nazanin" panose="00000400000000000000" pitchFamily="2" charset="-78"/>
            </a:endParaRPr>
          </a:p>
          <a:p>
            <a:pPr lvl="0" algn="r" rtl="1"/>
            <a:r>
              <a:rPr lang="fa-IR" dirty="0">
                <a:cs typeface="B Nazanin" panose="00000400000000000000" pitchFamily="2" charset="-78"/>
              </a:rPr>
              <a:t>94% مادران با مشکلات شیردهی، وضعیت غلط و سطحی مکیدن نوک پستان را داشته </a:t>
            </a:r>
            <a:r>
              <a:rPr lang="fa-IR" dirty="0" err="1">
                <a:cs typeface="B Nazanin" panose="00000400000000000000" pitchFamily="2" charset="-78"/>
              </a:rPr>
              <a:t>اند</a:t>
            </a:r>
            <a:r>
              <a:rPr lang="fa-IR" dirty="0" smtClean="0">
                <a:cs typeface="B Nazanin" panose="00000400000000000000" pitchFamily="2" charset="-78"/>
              </a:rPr>
              <a:t>.</a:t>
            </a:r>
          </a:p>
          <a:p>
            <a:pPr lvl="0" algn="r" rtl="1"/>
            <a:r>
              <a:rPr lang="fa-IR" dirty="0">
                <a:cs typeface="B Nazanin" panose="00000400000000000000" pitchFamily="2" charset="-78"/>
              </a:rPr>
              <a:t>90% مشکلات شیردهی را می توان فقط با گرفتن صحیح پستان پیشگیری </a:t>
            </a:r>
            <a:r>
              <a:rPr lang="fa-IR" dirty="0" smtClean="0">
                <a:cs typeface="B Nazanin" panose="00000400000000000000" pitchFamily="2" charset="-78"/>
              </a:rPr>
              <a:t>کرد.</a:t>
            </a:r>
          </a:p>
          <a:p>
            <a:pPr marL="342900" lvl="0" indent="-342900" algn="r" rtl="1">
              <a:lnSpc>
                <a:spcPct val="107000"/>
              </a:lnSpc>
              <a:spcBef>
                <a:spcPts val="0"/>
              </a:spcBef>
              <a:spcAft>
                <a:spcPts val="0"/>
              </a:spcAft>
              <a:buFont typeface="Arial"/>
              <a:buChar char="*"/>
            </a:pPr>
            <a:r>
              <a:rPr lang="fa-IR" sz="2800" b="1" dirty="0">
                <a:latin typeface="Calibri"/>
                <a:ea typeface="Calibri"/>
                <a:cs typeface="B Nazanin"/>
              </a:rPr>
              <a:t>مشکلات پستانی دلیل قطع شیردهی نیست.</a:t>
            </a:r>
            <a:endParaRPr lang="en-US" sz="1600" dirty="0">
              <a:latin typeface="Calibri"/>
              <a:ea typeface="Calibri"/>
              <a:cs typeface="Arial"/>
            </a:endParaRPr>
          </a:p>
          <a:p>
            <a:pPr lvl="0" algn="r" rtl="1"/>
            <a:endParaRPr lang="en-US" dirty="0">
              <a:cs typeface="B Nazanin" panose="00000400000000000000" pitchFamily="2" charset="-78"/>
            </a:endParaRPr>
          </a:p>
        </p:txBody>
      </p:sp>
      <p:grpSp>
        <p:nvGrpSpPr>
          <p:cNvPr id="5" name="Group 4"/>
          <p:cNvGrpSpPr/>
          <p:nvPr/>
        </p:nvGrpSpPr>
        <p:grpSpPr>
          <a:xfrm>
            <a:off x="571500" y="228600"/>
            <a:ext cx="8001000" cy="1117935"/>
            <a:chOff x="0" y="12532"/>
            <a:chExt cx="8001000" cy="1117935"/>
          </a:xfrm>
        </p:grpSpPr>
        <p:sp>
          <p:nvSpPr>
            <p:cNvPr id="6" name="Rounded Rectangle 5"/>
            <p:cNvSpPr/>
            <p:nvPr/>
          </p:nvSpPr>
          <p:spPr>
            <a:xfrm>
              <a:off x="0" y="12532"/>
              <a:ext cx="8001000" cy="1117935"/>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ounded Rectangle 4"/>
            <p:cNvSpPr/>
            <p:nvPr/>
          </p:nvSpPr>
          <p:spPr>
            <a:xfrm>
              <a:off x="54573" y="67105"/>
              <a:ext cx="7891854" cy="100878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8590" tIns="148590" rIns="148590" bIns="148590" numCol="1" spcCol="1270" anchor="ctr" anchorCtr="0">
              <a:noAutofit/>
            </a:bodyPr>
            <a:lstStyle/>
            <a:p>
              <a:pPr lvl="0" algn="ctr" defTabSz="1733550" rtl="1">
                <a:lnSpc>
                  <a:spcPct val="90000"/>
                </a:lnSpc>
                <a:spcBef>
                  <a:spcPct val="0"/>
                </a:spcBef>
                <a:spcAft>
                  <a:spcPct val="35000"/>
                </a:spcAft>
              </a:pPr>
              <a:r>
                <a:rPr lang="fa-IR" sz="3900" b="1" kern="1200" dirty="0" smtClean="0">
                  <a:effectLst>
                    <a:outerShdw blurRad="38100" dist="38100" dir="2700000" algn="tl">
                      <a:srgbClr val="000000">
                        <a:alpha val="43137"/>
                      </a:srgbClr>
                    </a:outerShdw>
                  </a:effectLst>
                  <a:cs typeface="B Nazanin" panose="00000400000000000000" pitchFamily="2" charset="-78"/>
                </a:rPr>
                <a:t>مقدمه</a:t>
              </a:r>
              <a:endParaRPr lang="fa-IR" sz="3900" kern="1200" dirty="0">
                <a:effectLst>
                  <a:outerShdw blurRad="38100" dist="38100" dir="2700000" algn="tl">
                    <a:srgbClr val="000000">
                      <a:alpha val="43137"/>
                    </a:srgbClr>
                  </a:outerShdw>
                </a:effectLst>
                <a:cs typeface="B Nazanin" panose="00000400000000000000" pitchFamily="2" charset="-78"/>
              </a:endParaRPr>
            </a:p>
          </p:txBody>
        </p:sp>
      </p:grpSp>
      <p:sp>
        <p:nvSpPr>
          <p:cNvPr id="8" name="Rounded Rectangle 4"/>
          <p:cNvSpPr/>
          <p:nvPr/>
        </p:nvSpPr>
        <p:spPr bwMode="auto">
          <a:xfrm>
            <a:off x="1475656" y="5486400"/>
            <a:ext cx="6192688" cy="1080120"/>
          </a:xfrm>
          <a:prstGeom prst="rect">
            <a:avLst/>
          </a:prstGeom>
          <a:noFill/>
        </p:spPr>
        <p:style>
          <a:lnRef idx="0">
            <a:schemeClr val="accent1"/>
          </a:lnRef>
          <a:fillRef idx="3">
            <a:schemeClr val="accent1"/>
          </a:fillRef>
          <a:effectRef idx="3">
            <a:schemeClr val="accent1"/>
          </a:effectRef>
          <a:fontRef idx="minor">
            <a:schemeClr val="lt1"/>
          </a:fontRef>
        </p:style>
        <p:txBody>
          <a:bodyPr lIns="167640" tIns="167640" rIns="167640" bIns="167640" spcCol="1270" anchor="ctr"/>
          <a:lstStyle/>
          <a:p>
            <a:pPr algn="ctr" defTabSz="1955800" rtl="1">
              <a:lnSpc>
                <a:spcPct val="90000"/>
              </a:lnSpc>
              <a:spcAft>
                <a:spcPct val="35000"/>
              </a:spcAft>
              <a:defRPr/>
            </a:pPr>
            <a:r>
              <a:rPr lang="fa-IR" sz="3200" b="1" dirty="0" err="1" smtClean="0">
                <a:solidFill>
                  <a:srgbClr val="FF0000"/>
                </a:solidFill>
                <a:effectLst>
                  <a:outerShdw blurRad="38100" dist="38100" dir="2700000" algn="tl">
                    <a:srgbClr val="000000">
                      <a:alpha val="43137"/>
                    </a:srgbClr>
                  </a:outerShdw>
                </a:effectLst>
                <a:cs typeface="B Nazanin" panose="00000400000000000000" pitchFamily="2" charset="-78"/>
              </a:rPr>
              <a:t>شيردهي</a:t>
            </a:r>
            <a:r>
              <a:rPr lang="fa-IR" sz="3200" b="1" dirty="0" smtClean="0">
                <a:solidFill>
                  <a:srgbClr val="FF0000"/>
                </a:solidFill>
                <a:effectLst>
                  <a:outerShdw blurRad="38100" dist="38100" dir="2700000" algn="tl">
                    <a:srgbClr val="000000">
                      <a:alpha val="43137"/>
                    </a:srgbClr>
                  </a:outerShdw>
                </a:effectLst>
                <a:cs typeface="B Nazanin" panose="00000400000000000000" pitchFamily="2" charset="-78"/>
              </a:rPr>
              <a:t> </a:t>
            </a:r>
            <a:r>
              <a:rPr lang="fa-IR" sz="3200" b="1" dirty="0" err="1">
                <a:solidFill>
                  <a:srgbClr val="FF0000"/>
                </a:solidFill>
                <a:effectLst>
                  <a:outerShdw blurRad="38100" dist="38100" dir="2700000" algn="tl">
                    <a:srgbClr val="000000">
                      <a:alpha val="43137"/>
                    </a:srgbClr>
                  </a:outerShdw>
                </a:effectLst>
                <a:cs typeface="B Nazanin" panose="00000400000000000000" pitchFamily="2" charset="-78"/>
              </a:rPr>
              <a:t>نبايد</a:t>
            </a:r>
            <a:r>
              <a:rPr lang="fa-IR" sz="3200" b="1" dirty="0">
                <a:solidFill>
                  <a:srgbClr val="FF0000"/>
                </a:solidFill>
                <a:effectLst>
                  <a:outerShdw blurRad="38100" dist="38100" dir="2700000" algn="tl">
                    <a:srgbClr val="000000">
                      <a:alpha val="43137"/>
                    </a:srgbClr>
                  </a:outerShdw>
                </a:effectLst>
                <a:cs typeface="B Nazanin" panose="00000400000000000000" pitchFamily="2" charset="-78"/>
              </a:rPr>
              <a:t> </a:t>
            </a:r>
            <a:r>
              <a:rPr lang="fa-IR" sz="3200" b="1" dirty="0" err="1">
                <a:solidFill>
                  <a:srgbClr val="FF0000"/>
                </a:solidFill>
                <a:effectLst>
                  <a:outerShdw blurRad="38100" dist="38100" dir="2700000" algn="tl">
                    <a:srgbClr val="000000">
                      <a:alpha val="43137"/>
                    </a:srgbClr>
                  </a:outerShdw>
                </a:effectLst>
                <a:cs typeface="B Nazanin" panose="00000400000000000000" pitchFamily="2" charset="-78"/>
              </a:rPr>
              <a:t>دردناك</a:t>
            </a:r>
            <a:r>
              <a:rPr lang="fa-IR" sz="3200" b="1" dirty="0">
                <a:solidFill>
                  <a:srgbClr val="FF0000"/>
                </a:solidFill>
                <a:effectLst>
                  <a:outerShdw blurRad="38100" dist="38100" dir="2700000" algn="tl">
                    <a:srgbClr val="000000">
                      <a:alpha val="43137"/>
                    </a:srgbClr>
                  </a:outerShdw>
                </a:effectLst>
                <a:cs typeface="B Nazanin" panose="00000400000000000000" pitchFamily="2" charset="-78"/>
              </a:rPr>
              <a:t> باشد!</a:t>
            </a:r>
            <a:endParaRPr lang="en-US" sz="3200" dirty="0">
              <a:solidFill>
                <a:srgbClr val="FF0000"/>
              </a:solidFill>
              <a:effectLst>
                <a:outerShdw blurRad="38100" dist="38100" dir="2700000" algn="tl">
                  <a:srgbClr val="000000">
                    <a:alpha val="43137"/>
                  </a:srgbClr>
                </a:outerShdw>
              </a:effectLst>
              <a:cs typeface="B Nazanin" panose="00000400000000000000" pitchFamily="2" charset="-78"/>
            </a:endParaRPr>
          </a:p>
        </p:txBody>
      </p:sp>
    </p:spTree>
    <p:extLst>
      <p:ext uri="{BB962C8B-B14F-4D97-AF65-F5344CB8AC3E}">
        <p14:creationId xmlns:p14="http://schemas.microsoft.com/office/powerpoint/2010/main" val="928026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indefinite"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6434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56317" y="0"/>
            <a:ext cx="450056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1071563" y="2214563"/>
            <a:ext cx="1071562" cy="523875"/>
          </a:xfrm>
          <a:prstGeom prst="rect">
            <a:avLst/>
          </a:prstGeom>
        </p:spPr>
        <p:txBody>
          <a:bodyPr>
            <a:spAutoFit/>
          </a:bodyPr>
          <a:lstStyle/>
          <a:p>
            <a:pPr>
              <a:defRPr/>
            </a:pPr>
            <a:r>
              <a:rPr lang="en-US" sz="2800" dirty="0">
                <a:solidFill>
                  <a:schemeClr val="bg1">
                    <a:lumMod val="50000"/>
                  </a:schemeClr>
                </a:solidFill>
                <a:cs typeface="Arial" pitchFamily="34" charset="0"/>
              </a:rPr>
              <a:t>Old</a:t>
            </a:r>
          </a:p>
        </p:txBody>
      </p:sp>
      <p:sp>
        <p:nvSpPr>
          <p:cNvPr id="6" name="Rectangle 5"/>
          <p:cNvSpPr/>
          <p:nvPr/>
        </p:nvSpPr>
        <p:spPr>
          <a:xfrm>
            <a:off x="6983413" y="2190750"/>
            <a:ext cx="1017587" cy="523875"/>
          </a:xfrm>
          <a:prstGeom prst="rect">
            <a:avLst/>
          </a:prstGeom>
        </p:spPr>
        <p:txBody>
          <a:bodyPr wrap="none">
            <a:spAutoFit/>
          </a:bodyPr>
          <a:lstStyle/>
          <a:p>
            <a:pPr>
              <a:defRPr/>
            </a:pPr>
            <a:r>
              <a:rPr lang="en-US" sz="2800" dirty="0">
                <a:solidFill>
                  <a:schemeClr val="bg1">
                    <a:lumMod val="50000"/>
                  </a:schemeClr>
                </a:solidFill>
                <a:cs typeface="Arial" pitchFamily="34" charset="0"/>
              </a:rPr>
              <a:t>New</a:t>
            </a:r>
          </a:p>
        </p:txBody>
      </p:sp>
      <p:sp>
        <p:nvSpPr>
          <p:cNvPr id="7" name="TextBox 6"/>
          <p:cNvSpPr txBox="1"/>
          <p:nvPr/>
        </p:nvSpPr>
        <p:spPr>
          <a:xfrm>
            <a:off x="2357438" y="396875"/>
            <a:ext cx="5000625" cy="2032000"/>
          </a:xfrm>
          <a:prstGeom prst="rect">
            <a:avLst/>
          </a:prstGeom>
          <a:noFill/>
        </p:spPr>
        <p:txBody>
          <a:bodyPr>
            <a:spAutoFit/>
          </a:bodyPr>
          <a:lstStyle/>
          <a:p>
            <a:pPr marL="342900" indent="-342900">
              <a:buFont typeface="+mj-lt"/>
              <a:buAutoNum type="arabicPeriod"/>
              <a:defRPr/>
            </a:pPr>
            <a:r>
              <a:rPr lang="en-US" sz="1800" dirty="0">
                <a:solidFill>
                  <a:schemeClr val="bg1">
                    <a:lumMod val="50000"/>
                  </a:schemeClr>
                </a:solidFill>
                <a:cs typeface="Arial" pitchFamily="34" charset="0"/>
              </a:rPr>
              <a:t>Ducts branch closer to the nipple</a:t>
            </a:r>
          </a:p>
          <a:p>
            <a:pPr marL="342900" indent="-342900">
              <a:buFont typeface="+mj-lt"/>
              <a:buAutoNum type="arabicPeriod"/>
              <a:defRPr/>
            </a:pPr>
            <a:r>
              <a:rPr lang="en-US" sz="1800" dirty="0">
                <a:solidFill>
                  <a:schemeClr val="bg1">
                    <a:lumMod val="50000"/>
                  </a:schemeClr>
                </a:solidFill>
                <a:cs typeface="Arial" pitchFamily="34" charset="0"/>
              </a:rPr>
              <a:t>The conventionally described lactiferous sinuses do not exist</a:t>
            </a:r>
          </a:p>
          <a:p>
            <a:pPr marL="342900" indent="-342900">
              <a:buFont typeface="+mj-lt"/>
              <a:buAutoNum type="arabicPeriod"/>
              <a:defRPr/>
            </a:pPr>
            <a:r>
              <a:rPr lang="en-US" sz="1800" dirty="0">
                <a:solidFill>
                  <a:schemeClr val="bg1">
                    <a:lumMod val="50000"/>
                  </a:schemeClr>
                </a:solidFill>
                <a:cs typeface="Arial" pitchFamily="34" charset="0"/>
              </a:rPr>
              <a:t>Glandular tissue is found closer to the nipple</a:t>
            </a:r>
          </a:p>
          <a:p>
            <a:pPr marL="342900" indent="-342900">
              <a:buFont typeface="+mj-lt"/>
              <a:buAutoNum type="arabicPeriod"/>
              <a:defRPr/>
            </a:pPr>
            <a:r>
              <a:rPr lang="en-US" sz="1800" dirty="0">
                <a:solidFill>
                  <a:schemeClr val="bg1">
                    <a:lumMod val="50000"/>
                  </a:schemeClr>
                </a:solidFill>
                <a:cs typeface="Arial" pitchFamily="34" charset="0"/>
              </a:rPr>
              <a:t>Subcutaneous fat is minimal at the base of the nipple</a:t>
            </a:r>
          </a:p>
        </p:txBody>
      </p:sp>
      <p:cxnSp>
        <p:nvCxnSpPr>
          <p:cNvPr id="16391" name="Straight Arrow Connector 8"/>
          <p:cNvCxnSpPr>
            <a:cxnSpLocks noChangeShapeType="1"/>
          </p:cNvCxnSpPr>
          <p:nvPr/>
        </p:nvCxnSpPr>
        <p:spPr bwMode="auto">
          <a:xfrm rot="10800000" flipV="1">
            <a:off x="4000500" y="3429000"/>
            <a:ext cx="642938" cy="28575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18" name="Rectangle 17"/>
          <p:cNvSpPr/>
          <p:nvPr/>
        </p:nvSpPr>
        <p:spPr>
          <a:xfrm>
            <a:off x="1571625" y="6396038"/>
            <a:ext cx="7072313" cy="461962"/>
          </a:xfrm>
          <a:prstGeom prst="rect">
            <a:avLst/>
          </a:prstGeom>
        </p:spPr>
        <p:txBody>
          <a:bodyPr>
            <a:spAutoFit/>
          </a:bodyPr>
          <a:lstStyle/>
          <a:p>
            <a:pPr>
              <a:defRPr/>
            </a:pPr>
            <a:r>
              <a:rPr lang="en-US" sz="1200" dirty="0">
                <a:solidFill>
                  <a:schemeClr val="bg1">
                    <a:lumMod val="50000"/>
                  </a:schemeClr>
                </a:solidFill>
                <a:cs typeface="Arial" pitchFamily="34" charset="0"/>
              </a:rPr>
              <a:t>These diagrams are based on research conducted at The University of Western Australia •Presented in: Ramsay DT, Kent JC, Hartmann RA and Hartmann</a:t>
            </a:r>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46" y="-187322"/>
            <a:ext cx="9141854" cy="7045322"/>
          </a:xfrm>
          <a:prstGeom prst="rect">
            <a:avLst/>
          </a:prstGeom>
        </p:spPr>
      </p:pic>
    </p:spTree>
    <p:extLst>
      <p:ext uri="{BB962C8B-B14F-4D97-AF65-F5344CB8AC3E}">
        <p14:creationId xmlns:p14="http://schemas.microsoft.com/office/powerpoint/2010/main" val="2452166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9552" y="1412776"/>
            <a:ext cx="8229600" cy="4525962"/>
          </a:xfrm>
        </p:spPr>
        <p:txBody>
          <a:bodyPr/>
          <a:lstStyle/>
          <a:p>
            <a:pPr algn="ctr" rtl="1"/>
            <a:r>
              <a:rPr lang="en-US" sz="3600" b="1" dirty="0" smtClean="0">
                <a:cs typeface="B Nazanin" panose="00000400000000000000" pitchFamily="2" charset="-78"/>
              </a:rPr>
              <a:t>-1</a:t>
            </a:r>
            <a:r>
              <a:rPr lang="fa-IR" sz="3600" b="1" dirty="0" smtClean="0">
                <a:cs typeface="B Nazanin" panose="00000400000000000000" pitchFamily="2" charset="-78"/>
              </a:rPr>
              <a:t>علت </a:t>
            </a:r>
            <a:r>
              <a:rPr lang="fa-IR" sz="3600" b="1" dirty="0">
                <a:cs typeface="B Nazanin" panose="00000400000000000000" pitchFamily="2" charset="-78"/>
              </a:rPr>
              <a:t>ایجاد احتقان پستان چیست </a:t>
            </a:r>
            <a:r>
              <a:rPr lang="fa-IR" sz="3600" b="1" dirty="0" err="1">
                <a:cs typeface="B Nazanin" panose="00000400000000000000" pitchFamily="2" charset="-78"/>
              </a:rPr>
              <a:t>ودر</a:t>
            </a:r>
            <a:r>
              <a:rPr lang="fa-IR" sz="3600" b="1" dirty="0">
                <a:cs typeface="B Nazanin" panose="00000400000000000000" pitchFamily="2" charset="-78"/>
              </a:rPr>
              <a:t> صورت بروز احتقان در پستان چه </a:t>
            </a:r>
            <a:r>
              <a:rPr lang="fa-IR" sz="3600" b="1" dirty="0" err="1">
                <a:cs typeface="B Nazanin" panose="00000400000000000000" pitchFamily="2" charset="-78"/>
              </a:rPr>
              <a:t>بايد</a:t>
            </a:r>
            <a:r>
              <a:rPr lang="fa-IR" sz="3600" b="1" dirty="0">
                <a:cs typeface="B Nazanin" panose="00000400000000000000" pitchFamily="2" charset="-78"/>
              </a:rPr>
              <a:t> </a:t>
            </a:r>
            <a:r>
              <a:rPr lang="fa-IR" sz="3600" b="1" dirty="0" err="1">
                <a:cs typeface="B Nazanin" panose="00000400000000000000" pitchFamily="2" charset="-78"/>
              </a:rPr>
              <a:t>كرد</a:t>
            </a:r>
            <a:r>
              <a:rPr lang="fa-IR" sz="3600" b="1" dirty="0">
                <a:cs typeface="B Nazanin" panose="00000400000000000000" pitchFamily="2" charset="-78"/>
              </a:rPr>
              <a:t>؟</a:t>
            </a:r>
            <a:endParaRPr lang="en-US" sz="3600" b="1" dirty="0">
              <a:cs typeface="B Nazanin" panose="00000400000000000000" pitchFamily="2" charset="-78"/>
            </a:endParaRPr>
          </a:p>
        </p:txBody>
      </p:sp>
    </p:spTree>
    <p:extLst>
      <p:ext uri="{BB962C8B-B14F-4D97-AF65-F5344CB8AC3E}">
        <p14:creationId xmlns:p14="http://schemas.microsoft.com/office/powerpoint/2010/main" val="28698142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4784"/>
            <a:ext cx="8229600" cy="4525962"/>
          </a:xfrm>
        </p:spPr>
        <p:txBody>
          <a:bodyPr>
            <a:normAutofit lnSpcReduction="10000"/>
          </a:bodyPr>
          <a:lstStyle/>
          <a:p>
            <a:pPr lvl="0" algn="r" rtl="1"/>
            <a:r>
              <a:rPr lang="fa-IR" sz="3200" b="1" dirty="0">
                <a:cs typeface="B Nazanin" panose="00000400000000000000" pitchFamily="2" charset="-78"/>
              </a:rPr>
              <a:t>حالت طبیعی</a:t>
            </a:r>
            <a:r>
              <a:rPr lang="fa-IR" sz="3200" dirty="0">
                <a:cs typeface="B Nazanin" panose="00000400000000000000" pitchFamily="2" charset="-78"/>
              </a:rPr>
              <a:t>، دوطرفه، 36تا72 ساعت بعد زایمان، در طی مرحله دوم افزایش تولید شیر( </a:t>
            </a:r>
            <a:r>
              <a:rPr lang="fa-IR" sz="3200" dirty="0" err="1">
                <a:cs typeface="B Nazanin" panose="00000400000000000000" pitchFamily="2" charset="-78"/>
              </a:rPr>
              <a:t>لاکتو</a:t>
            </a:r>
            <a:r>
              <a:rPr lang="fa-IR" sz="3200" dirty="0">
                <a:cs typeface="B Nazanin" panose="00000400000000000000" pitchFamily="2" charset="-78"/>
              </a:rPr>
              <a:t> </a:t>
            </a:r>
            <a:r>
              <a:rPr lang="fa-IR" sz="3200" dirty="0" err="1">
                <a:cs typeface="B Nazanin" panose="00000400000000000000" pitchFamily="2" charset="-78"/>
              </a:rPr>
              <a:t>ژنزیس</a:t>
            </a:r>
            <a:r>
              <a:rPr lang="fa-IR" sz="3200" dirty="0">
                <a:cs typeface="B Nazanin" panose="00000400000000000000" pitchFamily="2" charset="-78"/>
              </a:rPr>
              <a:t> 2)</a:t>
            </a:r>
            <a:endParaRPr lang="en-US" sz="3200" dirty="0">
              <a:cs typeface="B Nazanin" panose="00000400000000000000" pitchFamily="2" charset="-78"/>
            </a:endParaRPr>
          </a:p>
          <a:p>
            <a:pPr lvl="0" algn="r" rtl="1"/>
            <a:r>
              <a:rPr lang="fa-IR" sz="3200" dirty="0">
                <a:cs typeface="B Nazanin" panose="00000400000000000000" pitchFamily="2" charset="-78"/>
              </a:rPr>
              <a:t>افزایش </a:t>
            </a:r>
            <a:r>
              <a:rPr lang="fa-IR" sz="3200" dirty="0" err="1">
                <a:cs typeface="B Nazanin" panose="00000400000000000000" pitchFamily="2" charset="-78"/>
              </a:rPr>
              <a:t>جريان</a:t>
            </a:r>
            <a:r>
              <a:rPr lang="fa-IR" sz="3200" dirty="0">
                <a:cs typeface="B Nazanin" panose="00000400000000000000" pitchFamily="2" charset="-78"/>
              </a:rPr>
              <a:t> خون </a:t>
            </a:r>
            <a:r>
              <a:rPr lang="fa-IR" sz="3200" dirty="0" err="1">
                <a:cs typeface="B Nazanin" panose="00000400000000000000" pitchFamily="2" charset="-78"/>
              </a:rPr>
              <a:t>بيشتر</a:t>
            </a:r>
            <a:r>
              <a:rPr lang="fa-IR" sz="3200" dirty="0">
                <a:cs typeface="B Nazanin" panose="00000400000000000000" pitchFamily="2" charset="-78"/>
              </a:rPr>
              <a:t>، </a:t>
            </a:r>
            <a:r>
              <a:rPr lang="fa-IR" sz="3200" dirty="0" err="1">
                <a:cs typeface="B Nazanin" panose="00000400000000000000" pitchFamily="2" charset="-78"/>
              </a:rPr>
              <a:t>توليد</a:t>
            </a:r>
            <a:r>
              <a:rPr lang="fa-IR" sz="3200" dirty="0">
                <a:cs typeface="B Nazanin" panose="00000400000000000000" pitchFamily="2" charset="-78"/>
              </a:rPr>
              <a:t> </a:t>
            </a:r>
            <a:r>
              <a:rPr lang="fa-IR" sz="3200" dirty="0" err="1">
                <a:cs typeface="B Nazanin" panose="00000400000000000000" pitchFamily="2" charset="-78"/>
              </a:rPr>
              <a:t>شيربيشتر</a:t>
            </a:r>
            <a:r>
              <a:rPr lang="fa-IR" sz="3200" dirty="0">
                <a:cs typeface="B Nazanin" panose="00000400000000000000" pitchFamily="2" charset="-78"/>
              </a:rPr>
              <a:t> و </a:t>
            </a:r>
            <a:r>
              <a:rPr lang="fa-IR" sz="3200" dirty="0" err="1">
                <a:cs typeface="B Nazanin" panose="00000400000000000000" pitchFamily="2" charset="-78"/>
              </a:rPr>
              <a:t>ادم</a:t>
            </a:r>
            <a:r>
              <a:rPr lang="fa-IR" sz="3200" dirty="0">
                <a:cs typeface="B Nazanin" panose="00000400000000000000" pitchFamily="2" charset="-78"/>
              </a:rPr>
              <a:t> نسج بین بافتی</a:t>
            </a:r>
            <a:endParaRPr lang="en-US" sz="3200" dirty="0">
              <a:cs typeface="B Nazanin" panose="00000400000000000000" pitchFamily="2" charset="-78"/>
            </a:endParaRPr>
          </a:p>
          <a:p>
            <a:pPr lvl="0" algn="r" rtl="1"/>
            <a:r>
              <a:rPr lang="fa-IR" sz="3200" dirty="0">
                <a:cs typeface="B Nazanin" panose="00000400000000000000" pitchFamily="2" charset="-78"/>
              </a:rPr>
              <a:t>پستان ها </a:t>
            </a:r>
            <a:r>
              <a:rPr lang="fa-IR" sz="3200" dirty="0" err="1">
                <a:cs typeface="B Nazanin" panose="00000400000000000000" pitchFamily="2" charset="-78"/>
              </a:rPr>
              <a:t>بزرگتر،گرمتر</a:t>
            </a:r>
            <a:r>
              <a:rPr lang="fa-IR" sz="3200" dirty="0">
                <a:cs typeface="B Nazanin" panose="00000400000000000000" pitchFamily="2" charset="-78"/>
              </a:rPr>
              <a:t>، سنگین، بدون درد (کمی ناراحت) و بدون تب و قرمزی با جریان طبیعی شیر </a:t>
            </a:r>
            <a:endParaRPr lang="en-US" sz="3200" dirty="0">
              <a:cs typeface="B Nazanin" panose="00000400000000000000" pitchFamily="2" charset="-78"/>
            </a:endParaRPr>
          </a:p>
          <a:p>
            <a:pPr lvl="0" algn="r" rtl="1"/>
            <a:r>
              <a:rPr lang="fa-IR" sz="3200" dirty="0" err="1">
                <a:cs typeface="B Nazanin" panose="00000400000000000000" pitchFamily="2" charset="-78"/>
              </a:rPr>
              <a:t>براي</a:t>
            </a:r>
            <a:r>
              <a:rPr lang="fa-IR" sz="3200" dirty="0">
                <a:cs typeface="B Nazanin" panose="00000400000000000000" pitchFamily="2" charset="-78"/>
              </a:rPr>
              <a:t> رفع </a:t>
            </a:r>
            <a:r>
              <a:rPr lang="fa-IR" sz="3200" dirty="0" err="1">
                <a:cs typeface="B Nazanin" panose="00000400000000000000" pitchFamily="2" charset="-78"/>
              </a:rPr>
              <a:t>پري</a:t>
            </a:r>
            <a:r>
              <a:rPr lang="fa-IR" sz="3200" dirty="0">
                <a:cs typeface="B Nazanin" panose="00000400000000000000" pitchFamily="2" charset="-78"/>
              </a:rPr>
              <a:t> پستان:</a:t>
            </a:r>
            <a:endParaRPr lang="en-US" sz="3200" dirty="0">
              <a:cs typeface="B Nazanin" panose="00000400000000000000" pitchFamily="2" charset="-78"/>
            </a:endParaRPr>
          </a:p>
          <a:p>
            <a:pPr lvl="1" algn="r" rtl="1"/>
            <a:r>
              <a:rPr lang="fa-IR" sz="2800" dirty="0" err="1">
                <a:cs typeface="B Nazanin" panose="00000400000000000000" pitchFamily="2" charset="-78"/>
              </a:rPr>
              <a:t>تغذيه</a:t>
            </a:r>
            <a:r>
              <a:rPr lang="fa-IR" sz="2800" dirty="0">
                <a:cs typeface="B Nazanin" panose="00000400000000000000" pitchFamily="2" charset="-78"/>
              </a:rPr>
              <a:t> </a:t>
            </a:r>
            <a:r>
              <a:rPr lang="fa-IR" sz="2800" dirty="0" err="1">
                <a:cs typeface="B Nazanin" panose="00000400000000000000" pitchFamily="2" charset="-78"/>
              </a:rPr>
              <a:t>مكرر</a:t>
            </a:r>
            <a:r>
              <a:rPr lang="fa-IR" sz="2800" dirty="0">
                <a:cs typeface="B Nazanin" panose="00000400000000000000" pitchFamily="2" charset="-78"/>
              </a:rPr>
              <a:t> </a:t>
            </a:r>
            <a:r>
              <a:rPr lang="fa-IR" sz="2800" dirty="0" err="1">
                <a:cs typeface="B Nazanin" panose="00000400000000000000" pitchFamily="2" charset="-78"/>
              </a:rPr>
              <a:t>شیرخوار،كمپرس</a:t>
            </a:r>
            <a:r>
              <a:rPr lang="fa-IR" sz="2800" dirty="0">
                <a:cs typeface="B Nazanin" panose="00000400000000000000" pitchFamily="2" charset="-78"/>
              </a:rPr>
              <a:t> سرد </a:t>
            </a:r>
            <a:r>
              <a:rPr lang="fa-IR" sz="2800" dirty="0" err="1">
                <a:cs typeface="B Nazanin" panose="00000400000000000000" pitchFamily="2" charset="-78"/>
              </a:rPr>
              <a:t>دربين</a:t>
            </a:r>
            <a:r>
              <a:rPr lang="fa-IR" sz="2800" dirty="0">
                <a:cs typeface="B Nazanin" panose="00000400000000000000" pitchFamily="2" charset="-78"/>
              </a:rPr>
              <a:t> وعده </a:t>
            </a:r>
            <a:r>
              <a:rPr lang="fa-IR" sz="2800" dirty="0" err="1">
                <a:cs typeface="B Nazanin" panose="00000400000000000000" pitchFamily="2" charset="-78"/>
              </a:rPr>
              <a:t>هاي</a:t>
            </a:r>
            <a:r>
              <a:rPr lang="fa-IR" sz="2800" dirty="0">
                <a:cs typeface="B Nazanin" panose="00000400000000000000" pitchFamily="2" charset="-78"/>
              </a:rPr>
              <a:t> شیردهی</a:t>
            </a:r>
            <a:endParaRPr lang="en-US" sz="2800" dirty="0">
              <a:cs typeface="B Nazanin" panose="00000400000000000000" pitchFamily="2" charset="-78"/>
            </a:endParaRPr>
          </a:p>
          <a:p>
            <a:pPr lvl="1" algn="r" rtl="1"/>
            <a:r>
              <a:rPr lang="fa-IR" sz="2800" dirty="0">
                <a:cs typeface="B Nazanin" panose="00000400000000000000" pitchFamily="2" charset="-78"/>
              </a:rPr>
              <a:t>ظرف چند </a:t>
            </a:r>
            <a:r>
              <a:rPr lang="fa-IR" sz="2800" dirty="0" err="1">
                <a:cs typeface="B Nazanin" panose="00000400000000000000" pitchFamily="2" charset="-78"/>
              </a:rPr>
              <a:t>روزتنظیم</a:t>
            </a:r>
            <a:r>
              <a:rPr lang="fa-IR" sz="2800" dirty="0">
                <a:cs typeface="B Nazanin" panose="00000400000000000000" pitchFamily="2" charset="-78"/>
              </a:rPr>
              <a:t> تولید </a:t>
            </a:r>
            <a:r>
              <a:rPr lang="fa-IR" sz="2800" dirty="0" err="1">
                <a:cs typeface="B Nazanin" panose="00000400000000000000" pitchFamily="2" charset="-78"/>
              </a:rPr>
              <a:t>شير</a:t>
            </a:r>
            <a:r>
              <a:rPr lang="fa-IR" sz="2800" dirty="0">
                <a:cs typeface="B Nazanin" panose="00000400000000000000" pitchFamily="2" charset="-78"/>
              </a:rPr>
              <a:t> متناسب با </a:t>
            </a:r>
            <a:r>
              <a:rPr lang="fa-IR" sz="2800" dirty="0" err="1">
                <a:cs typeface="B Nazanin" panose="00000400000000000000" pitchFamily="2" charset="-78"/>
              </a:rPr>
              <a:t>نياز</a:t>
            </a:r>
            <a:r>
              <a:rPr lang="fa-IR" sz="2800" dirty="0">
                <a:cs typeface="B Nazanin" panose="00000400000000000000" pitchFamily="2" charset="-78"/>
              </a:rPr>
              <a:t> </a:t>
            </a:r>
            <a:r>
              <a:rPr lang="fa-IR" sz="2800" dirty="0" err="1" smtClean="0">
                <a:cs typeface="B Nazanin" panose="00000400000000000000" pitchFamily="2" charset="-78"/>
              </a:rPr>
              <a:t>شيرخوار</a:t>
            </a:r>
            <a:endParaRPr lang="fa-IR" sz="2800" dirty="0" smtClean="0">
              <a:cs typeface="B Nazanin" panose="00000400000000000000" pitchFamily="2" charset="-78"/>
            </a:endParaRPr>
          </a:p>
          <a:p>
            <a:pPr algn="r" rtl="1"/>
            <a:endParaRPr lang="fa-IR" sz="3200" dirty="0" smtClean="0">
              <a:cs typeface="B Nazanin" panose="00000400000000000000" pitchFamily="2" charset="-78"/>
            </a:endParaRPr>
          </a:p>
          <a:p>
            <a:pPr algn="r" rtl="1"/>
            <a:endParaRPr lang="en-US" sz="3200" dirty="0" smtClean="0">
              <a:cs typeface="B Nazanin" panose="00000400000000000000" pitchFamily="2" charset="-78"/>
            </a:endParaRPr>
          </a:p>
          <a:p>
            <a:pPr marL="392113" lvl="1" indent="0" algn="r" rtl="1">
              <a:buNone/>
            </a:pPr>
            <a:endParaRPr lang="fa-IR" sz="3200" dirty="0" smtClean="0">
              <a:cs typeface="B Nazanin" panose="00000400000000000000" pitchFamily="2" charset="-78"/>
            </a:endParaRPr>
          </a:p>
        </p:txBody>
      </p:sp>
      <p:graphicFrame>
        <p:nvGraphicFramePr>
          <p:cNvPr id="5" name="Diagram 4"/>
          <p:cNvGraphicFramePr/>
          <p:nvPr>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54439791"/>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7" descr="Fig1-00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47800" y="1524000"/>
            <a:ext cx="6431279" cy="448100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8271567"/>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Content Placeholder 1"/>
          <p:cNvSpPr>
            <a:spLocks noGrp="1"/>
          </p:cNvSpPr>
          <p:nvPr>
            <p:ph idx="1"/>
          </p:nvPr>
        </p:nvSpPr>
        <p:spPr>
          <a:xfrm>
            <a:off x="609600" y="1752600"/>
            <a:ext cx="8077200" cy="4953000"/>
          </a:xfrm>
        </p:spPr>
        <p:txBody>
          <a:bodyPr/>
          <a:lstStyle/>
          <a:p>
            <a:pPr lvl="0" algn="r" rtl="1"/>
            <a:r>
              <a:rPr lang="fa-IR" sz="2800" b="1" dirty="0">
                <a:cs typeface="B Nazanin" panose="00000400000000000000" pitchFamily="2" charset="-78"/>
              </a:rPr>
              <a:t>حالت غیرطبیعی </a:t>
            </a:r>
            <a:r>
              <a:rPr lang="fa-IR" sz="2800" dirty="0">
                <a:cs typeface="B Nazanin" panose="00000400000000000000" pitchFamily="2" charset="-78"/>
              </a:rPr>
              <a:t>با وقوع در هر زمان شیردهی، شیوع بیشتر در روزهای 3 تا 5 بعد از زایمان</a:t>
            </a:r>
            <a:endParaRPr lang="en-US" sz="2800" dirty="0">
              <a:cs typeface="B Nazanin" panose="00000400000000000000" pitchFamily="2" charset="-78"/>
            </a:endParaRPr>
          </a:p>
          <a:p>
            <a:pPr lvl="0" algn="r" rtl="1"/>
            <a:r>
              <a:rPr lang="fa-IR" sz="2800" dirty="0">
                <a:cs typeface="B Nazanin" panose="00000400000000000000" pitchFamily="2" charset="-78"/>
              </a:rPr>
              <a:t>عموما دو طرفه، پستان ها تحت فشار، براق، داغ، متورم، قرمز و </a:t>
            </a:r>
            <a:r>
              <a:rPr lang="fa-IR" sz="2800" dirty="0" err="1">
                <a:cs typeface="B Nazanin" panose="00000400000000000000" pitchFamily="2" charset="-78"/>
              </a:rPr>
              <a:t>دردناك</a:t>
            </a:r>
            <a:r>
              <a:rPr lang="fa-IR" sz="2800" dirty="0">
                <a:cs typeface="B Nazanin" panose="00000400000000000000" pitchFamily="2" charset="-78"/>
              </a:rPr>
              <a:t>، (</a:t>
            </a:r>
            <a:r>
              <a:rPr lang="fa-IR" sz="2800" dirty="0" err="1">
                <a:cs typeface="B Nazanin" panose="00000400000000000000" pitchFamily="2" charset="-78"/>
              </a:rPr>
              <a:t>گاها</a:t>
            </a:r>
            <a:r>
              <a:rPr lang="fa-IR" sz="2800" dirty="0">
                <a:cs typeface="B Nazanin" panose="00000400000000000000" pitchFamily="2" charset="-78"/>
              </a:rPr>
              <a:t> درد زیر بغل) امکان تب خفیف</a:t>
            </a:r>
            <a:endParaRPr lang="en-US" sz="2800" dirty="0">
              <a:cs typeface="B Nazanin" panose="00000400000000000000" pitchFamily="2" charset="-78"/>
            </a:endParaRPr>
          </a:p>
          <a:p>
            <a:pPr lvl="0" algn="r" rtl="1"/>
            <a:r>
              <a:rPr lang="fa-IR" sz="2800" dirty="0">
                <a:cs typeface="B Nazanin" panose="00000400000000000000" pitchFamily="2" charset="-78"/>
              </a:rPr>
              <a:t>امکان کاهش </a:t>
            </a:r>
            <a:r>
              <a:rPr lang="fa-IR" sz="2800" dirty="0" err="1">
                <a:cs typeface="B Nazanin" panose="00000400000000000000" pitchFamily="2" charset="-78"/>
              </a:rPr>
              <a:t>توليد</a:t>
            </a:r>
            <a:r>
              <a:rPr lang="fa-IR" sz="2800" dirty="0">
                <a:cs typeface="B Nazanin" panose="00000400000000000000" pitchFamily="2" charset="-78"/>
              </a:rPr>
              <a:t> </a:t>
            </a:r>
            <a:r>
              <a:rPr lang="fa-IR" sz="2800" dirty="0" err="1">
                <a:cs typeface="B Nazanin" panose="00000400000000000000" pitchFamily="2" charset="-78"/>
              </a:rPr>
              <a:t>شير</a:t>
            </a:r>
            <a:r>
              <a:rPr lang="fa-IR" sz="2800" dirty="0">
                <a:cs typeface="B Nazanin" panose="00000400000000000000" pitchFamily="2" charset="-78"/>
              </a:rPr>
              <a:t>(تجمع </a:t>
            </a:r>
            <a:r>
              <a:rPr lang="en-US" sz="2800" dirty="0">
                <a:cs typeface="B Nazanin" panose="00000400000000000000" pitchFamily="2" charset="-78"/>
              </a:rPr>
              <a:t>FIL</a:t>
            </a:r>
            <a:r>
              <a:rPr lang="fa-IR" sz="2800" dirty="0">
                <a:cs typeface="B Nazanin" panose="00000400000000000000" pitchFamily="2" charset="-78"/>
              </a:rPr>
              <a:t> )</a:t>
            </a:r>
            <a:endParaRPr lang="en-US" sz="2800" dirty="0">
              <a:cs typeface="B Nazanin" panose="00000400000000000000" pitchFamily="2" charset="-78"/>
            </a:endParaRPr>
          </a:p>
          <a:p>
            <a:pPr lvl="0" algn="r" rtl="1"/>
            <a:r>
              <a:rPr lang="fa-IR" sz="2800" dirty="0">
                <a:cs typeface="B Nazanin" panose="00000400000000000000" pitchFamily="2" charset="-78"/>
              </a:rPr>
              <a:t>خروج  اجزا شیر از قبیل: لاکتوز از آلوئول به بافت </a:t>
            </a:r>
            <a:r>
              <a:rPr lang="fa-IR" sz="2800" dirty="0" err="1">
                <a:cs typeface="B Nazanin" panose="00000400000000000000" pitchFamily="2" charset="-78"/>
              </a:rPr>
              <a:t>بینابینی</a:t>
            </a:r>
            <a:r>
              <a:rPr lang="fa-IR" sz="2800" dirty="0">
                <a:cs typeface="B Nazanin" panose="00000400000000000000" pitchFamily="2" charset="-78"/>
              </a:rPr>
              <a:t> و در نتیجه التهاب و سپس احتمال عفونت</a:t>
            </a:r>
            <a:endParaRPr lang="en-US" sz="2800" dirty="0">
              <a:cs typeface="B Nazanin" panose="00000400000000000000" pitchFamily="2" charset="-78"/>
            </a:endParaRPr>
          </a:p>
          <a:p>
            <a:pPr lvl="0" algn="r" rtl="1"/>
            <a:r>
              <a:rPr lang="fa-IR" sz="2800" dirty="0">
                <a:cs typeface="B Nazanin" panose="00000400000000000000" pitchFamily="2" charset="-78"/>
              </a:rPr>
              <a:t>عدم جریان شیر، امکان قطع </a:t>
            </a:r>
            <a:r>
              <a:rPr lang="fa-IR" sz="2800" dirty="0" err="1">
                <a:cs typeface="B Nazanin" panose="00000400000000000000" pitchFamily="2" charset="-78"/>
              </a:rPr>
              <a:t>توليد</a:t>
            </a:r>
            <a:r>
              <a:rPr lang="fa-IR" sz="2800" dirty="0">
                <a:cs typeface="B Nazanin" panose="00000400000000000000" pitchFamily="2" charset="-78"/>
              </a:rPr>
              <a:t> </a:t>
            </a:r>
            <a:r>
              <a:rPr lang="fa-IR" sz="2800" dirty="0" err="1">
                <a:cs typeface="B Nazanin" panose="00000400000000000000" pitchFamily="2" charset="-78"/>
              </a:rPr>
              <a:t>شير</a:t>
            </a:r>
            <a:r>
              <a:rPr lang="fa-IR" sz="2800" dirty="0">
                <a:cs typeface="B Nazanin" panose="00000400000000000000" pitchFamily="2" charset="-78"/>
              </a:rPr>
              <a:t>(صدمه </a:t>
            </a:r>
            <a:r>
              <a:rPr lang="fa-IR" sz="2800" dirty="0" err="1">
                <a:cs typeface="B Nazanin" panose="00000400000000000000" pitchFamily="2" charset="-78"/>
              </a:rPr>
              <a:t>لاکتوسیت</a:t>
            </a:r>
            <a:r>
              <a:rPr lang="fa-IR" sz="2800" dirty="0">
                <a:cs typeface="B Nazanin" panose="00000400000000000000" pitchFamily="2" charset="-78"/>
              </a:rPr>
              <a:t> ها) </a:t>
            </a:r>
            <a:endParaRPr lang="en-US" sz="2800" dirty="0">
              <a:cs typeface="B Nazanin" panose="00000400000000000000" pitchFamily="2" charset="-78"/>
            </a:endParaRPr>
          </a:p>
        </p:txBody>
      </p:sp>
    </p:spTree>
    <p:extLst>
      <p:ext uri="{BB962C8B-B14F-4D97-AF65-F5344CB8AC3E}">
        <p14:creationId xmlns:p14="http://schemas.microsoft.com/office/powerpoint/2010/main" val="1071057918"/>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28800"/>
            <a:ext cx="8229600" cy="4953000"/>
          </a:xfrm>
        </p:spPr>
        <p:txBody>
          <a:bodyPr/>
          <a:lstStyle/>
          <a:p>
            <a:pPr marL="0" algn="justLow" rtl="1">
              <a:lnSpc>
                <a:spcPct val="115000"/>
              </a:lnSpc>
              <a:spcBef>
                <a:spcPts val="0"/>
              </a:spcBef>
              <a:spcAft>
                <a:spcPts val="0"/>
              </a:spcAft>
            </a:pPr>
            <a:r>
              <a:rPr lang="fa-IR" sz="2400" dirty="0" smtClean="0">
                <a:cs typeface="B Nazanin" panose="00000400000000000000" pitchFamily="2" charset="-78"/>
              </a:rPr>
              <a:t>هرچقدر </a:t>
            </a:r>
            <a:r>
              <a:rPr lang="fa-IR" sz="2400" dirty="0">
                <a:cs typeface="B Nazanin" panose="00000400000000000000" pitchFamily="2" charset="-78"/>
              </a:rPr>
              <a:t>مادر در 48 ساعت اول تولد به دفعات بیشتر به  نوزادش شیر بدهد و </a:t>
            </a:r>
            <a:r>
              <a:rPr lang="fa-IR" sz="2400" dirty="0" smtClean="0">
                <a:cs typeface="B Nazanin" panose="00000400000000000000" pitchFamily="2" charset="-78"/>
              </a:rPr>
              <a:t>بصورت هم </a:t>
            </a:r>
            <a:r>
              <a:rPr lang="fa-IR" sz="2400" dirty="0">
                <a:cs typeface="B Nazanin" panose="00000400000000000000" pitchFamily="2" charset="-78"/>
              </a:rPr>
              <a:t>اتاقی با نوزاد خود باشد خطر بروز احتقان پستان در او کمتر است .</a:t>
            </a:r>
          </a:p>
          <a:p>
            <a:pPr marL="0" algn="justLow" rtl="1">
              <a:lnSpc>
                <a:spcPct val="115000"/>
              </a:lnSpc>
              <a:spcBef>
                <a:spcPts val="0"/>
              </a:spcBef>
              <a:spcAft>
                <a:spcPts val="0"/>
              </a:spcAft>
            </a:pPr>
            <a:r>
              <a:rPr lang="fa-IR" sz="2400" dirty="0" smtClean="0">
                <a:cs typeface="B Nazanin" panose="00000400000000000000" pitchFamily="2" charset="-78"/>
              </a:rPr>
              <a:t>در </a:t>
            </a:r>
            <a:r>
              <a:rPr lang="fa-IR" sz="2400" dirty="0">
                <a:cs typeface="B Nazanin" panose="00000400000000000000" pitchFamily="2" charset="-78"/>
              </a:rPr>
              <a:t>زایمان سزارین نسبت به زایمان طبیعی به دلیل تاخیر در لاکتوژنزیس 2 ممکن است علام احتقان 24 تا 48 ساعت دیرتر ظاهر می شود. </a:t>
            </a:r>
          </a:p>
          <a:p>
            <a:pPr marL="0" algn="justLow" rtl="1">
              <a:lnSpc>
                <a:spcPct val="115000"/>
              </a:lnSpc>
              <a:spcBef>
                <a:spcPts val="0"/>
              </a:spcBef>
              <a:spcAft>
                <a:spcPts val="0"/>
              </a:spcAft>
            </a:pPr>
            <a:r>
              <a:rPr lang="fa-IR" sz="2400" dirty="0" smtClean="0">
                <a:cs typeface="B Nazanin" panose="00000400000000000000" pitchFamily="2" charset="-78"/>
              </a:rPr>
              <a:t>در </a:t>
            </a:r>
            <a:r>
              <a:rPr lang="fa-IR" sz="2400" dirty="0">
                <a:cs typeface="B Nazanin" panose="00000400000000000000" pitchFamily="2" charset="-78"/>
              </a:rPr>
              <a:t>دریافت مایعات وریدی زیاد در طی زایمان ادم پستان ممکن است تا 9روز هم باقی بماند.</a:t>
            </a:r>
          </a:p>
          <a:p>
            <a:pPr marL="0" algn="justLow" rtl="1">
              <a:lnSpc>
                <a:spcPct val="115000"/>
              </a:lnSpc>
              <a:spcBef>
                <a:spcPts val="0"/>
              </a:spcBef>
              <a:spcAft>
                <a:spcPts val="0"/>
              </a:spcAft>
            </a:pPr>
            <a:r>
              <a:rPr lang="fa-IR" sz="2400" dirty="0" smtClean="0">
                <a:cs typeface="B Nazanin" panose="00000400000000000000" pitchFamily="2" charset="-78"/>
              </a:rPr>
              <a:t>مادرانی </a:t>
            </a:r>
            <a:r>
              <a:rPr lang="fa-IR" sz="2400" dirty="0">
                <a:cs typeface="B Nazanin" panose="00000400000000000000" pitchFamily="2" charset="-78"/>
              </a:rPr>
              <a:t>که قبل پریود حساس بودن و احساس سفتی و حساسیت واضحی را در پستان تجربه می کنند. در معرض بروز احتقان شدیدتری هستند. </a:t>
            </a:r>
          </a:p>
          <a:p>
            <a:pPr marL="0" algn="justLow" rtl="1">
              <a:lnSpc>
                <a:spcPct val="115000"/>
              </a:lnSpc>
              <a:spcBef>
                <a:spcPts val="0"/>
              </a:spcBef>
              <a:spcAft>
                <a:spcPts val="0"/>
              </a:spcAft>
            </a:pPr>
            <a:r>
              <a:rPr lang="fa-IR" sz="2400" dirty="0" smtClean="0">
                <a:cs typeface="B Nazanin" panose="00000400000000000000" pitchFamily="2" charset="-78"/>
              </a:rPr>
              <a:t>مادران </a:t>
            </a:r>
            <a:r>
              <a:rPr lang="fa-IR" sz="2400" dirty="0">
                <a:cs typeface="B Nazanin" panose="00000400000000000000" pitchFamily="2" charset="-78"/>
              </a:rPr>
              <a:t>مستعد: مادرانی که پستان کوچک(بجز هیپوپلازی و توبولر) و یا تولید شیر زیاد دارند.</a:t>
            </a:r>
          </a:p>
          <a:p>
            <a:pPr marL="0" algn="justLow" rtl="1">
              <a:lnSpc>
                <a:spcPct val="115000"/>
              </a:lnSpc>
              <a:spcBef>
                <a:spcPts val="0"/>
              </a:spcBef>
              <a:spcAft>
                <a:spcPts val="0"/>
              </a:spcAft>
            </a:pPr>
            <a:endParaRPr lang="en-US" sz="2400" dirty="0">
              <a:cs typeface="B Nazanin" panose="00000400000000000000" pitchFamily="2" charset="-78"/>
            </a:endParaRPr>
          </a:p>
        </p:txBody>
      </p:sp>
      <p:graphicFrame>
        <p:nvGraphicFramePr>
          <p:cNvPr id="5" name="Diagram 4"/>
          <p:cNvGraphicFramePr/>
          <p:nvPr>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74859790"/>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Content Placeholder 1"/>
          <p:cNvSpPr>
            <a:spLocks noGrp="1"/>
          </p:cNvSpPr>
          <p:nvPr>
            <p:ph idx="1"/>
          </p:nvPr>
        </p:nvSpPr>
        <p:spPr>
          <a:xfrm>
            <a:off x="533400" y="1600200"/>
            <a:ext cx="8077200" cy="3505200"/>
          </a:xfrm>
        </p:spPr>
        <p:txBody>
          <a:bodyPr/>
          <a:lstStyle/>
          <a:p>
            <a:pPr algn="r" rtl="1"/>
            <a:r>
              <a:rPr lang="fa-IR" sz="2800" b="1" u="sng" dirty="0" smtClean="0">
                <a:solidFill>
                  <a:srgbClr val="FF0000"/>
                </a:solidFill>
                <a:cs typeface="B Nazanin" panose="00000400000000000000" pitchFamily="2" charset="-78"/>
              </a:rPr>
              <a:t>امکان </a:t>
            </a:r>
            <a:r>
              <a:rPr lang="fa-IR" sz="2800" b="1" u="sng" dirty="0" err="1" smtClean="0">
                <a:solidFill>
                  <a:srgbClr val="FF0000"/>
                </a:solidFill>
                <a:cs typeface="B Nazanin" panose="00000400000000000000" pitchFamily="2" charset="-78"/>
              </a:rPr>
              <a:t>احتقان</a:t>
            </a:r>
            <a:r>
              <a:rPr lang="fa-IR" sz="2800" b="1" u="sng" dirty="0" smtClean="0">
                <a:solidFill>
                  <a:srgbClr val="FF0000"/>
                </a:solidFill>
                <a:cs typeface="B Nazanin" panose="00000400000000000000" pitchFamily="2" charset="-78"/>
              </a:rPr>
              <a:t> </a:t>
            </a:r>
            <a:r>
              <a:rPr lang="fa-IR" sz="2800" b="1" u="sng" dirty="0">
                <a:solidFill>
                  <a:srgbClr val="FF0000"/>
                </a:solidFill>
                <a:cs typeface="B Nazanin" panose="00000400000000000000" pitchFamily="2" charset="-78"/>
              </a:rPr>
              <a:t>پستان </a:t>
            </a:r>
            <a:r>
              <a:rPr lang="fa-IR" sz="2800" b="1" u="sng" dirty="0" smtClean="0">
                <a:solidFill>
                  <a:srgbClr val="FF0000"/>
                </a:solidFill>
                <a:cs typeface="B Nazanin" panose="00000400000000000000" pitchFamily="2" charset="-78"/>
              </a:rPr>
              <a:t>ویا </a:t>
            </a:r>
            <a:r>
              <a:rPr lang="fa-IR" sz="2800" b="1" u="sng" dirty="0">
                <a:solidFill>
                  <a:srgbClr val="FF0000"/>
                </a:solidFill>
                <a:cs typeface="B Nazanin" panose="00000400000000000000" pitchFamily="2" charset="-78"/>
              </a:rPr>
              <a:t>همراه با </a:t>
            </a:r>
            <a:r>
              <a:rPr lang="fa-IR" sz="2800" b="1" u="sng" dirty="0" err="1">
                <a:solidFill>
                  <a:srgbClr val="FF0000"/>
                </a:solidFill>
                <a:cs typeface="B Nazanin" panose="00000400000000000000" pitchFamily="2" charset="-78"/>
              </a:rPr>
              <a:t>احتقان</a:t>
            </a:r>
            <a:r>
              <a:rPr lang="fa-IR" sz="2800" b="1" u="sng" dirty="0">
                <a:solidFill>
                  <a:srgbClr val="FF0000"/>
                </a:solidFill>
                <a:cs typeface="B Nazanin" panose="00000400000000000000" pitchFamily="2" charset="-78"/>
              </a:rPr>
              <a:t> </a:t>
            </a:r>
            <a:r>
              <a:rPr lang="fa-IR" sz="2800" b="1" u="sng" dirty="0" smtClean="0">
                <a:solidFill>
                  <a:srgbClr val="FF0000"/>
                </a:solidFill>
                <a:cs typeface="B Nazanin" panose="00000400000000000000" pitchFamily="2" charset="-78"/>
              </a:rPr>
              <a:t>هاله</a:t>
            </a:r>
          </a:p>
          <a:p>
            <a:pPr algn="r" rtl="1"/>
            <a:r>
              <a:rPr lang="fa-IR" sz="2800" b="1" u="sng" dirty="0" err="1" smtClean="0">
                <a:solidFill>
                  <a:srgbClr val="FF0000"/>
                </a:solidFill>
                <a:cs typeface="B Nazanin" panose="00000400000000000000" pitchFamily="2" charset="-78"/>
              </a:rPr>
              <a:t>نیپل</a:t>
            </a:r>
            <a:r>
              <a:rPr lang="fa-IR" sz="2800" b="1" u="sng" dirty="0" smtClean="0">
                <a:solidFill>
                  <a:srgbClr val="FF0000"/>
                </a:solidFill>
                <a:cs typeface="B Nazanin" panose="00000400000000000000" pitchFamily="2" charset="-78"/>
              </a:rPr>
              <a:t> صاف، </a:t>
            </a:r>
            <a:r>
              <a:rPr lang="fa-IR" sz="2800" b="1" u="sng" dirty="0">
                <a:solidFill>
                  <a:srgbClr val="FF0000"/>
                </a:solidFill>
                <a:cs typeface="B Nazanin" panose="00000400000000000000" pitchFamily="2" charset="-78"/>
              </a:rPr>
              <a:t>ادم و زخم </a:t>
            </a:r>
            <a:r>
              <a:rPr lang="fa-IR" sz="2800" b="1" u="sng" dirty="0" err="1">
                <a:solidFill>
                  <a:srgbClr val="FF0000"/>
                </a:solidFill>
                <a:cs typeface="B Nazanin" panose="00000400000000000000" pitchFamily="2" charset="-78"/>
              </a:rPr>
              <a:t>نوك</a:t>
            </a:r>
            <a:r>
              <a:rPr lang="fa-IR" sz="2800" b="1" u="sng" dirty="0">
                <a:solidFill>
                  <a:srgbClr val="FF0000"/>
                </a:solidFill>
                <a:cs typeface="B Nazanin" panose="00000400000000000000" pitchFamily="2" charset="-78"/>
              </a:rPr>
              <a:t> </a:t>
            </a:r>
            <a:r>
              <a:rPr lang="fa-IR" sz="2800" b="1" u="sng" dirty="0" smtClean="0">
                <a:solidFill>
                  <a:srgbClr val="FF0000"/>
                </a:solidFill>
                <a:cs typeface="B Nazanin" panose="00000400000000000000" pitchFamily="2" charset="-78"/>
              </a:rPr>
              <a:t>پستان، اشکال درگرفتن پستان </a:t>
            </a:r>
          </a:p>
          <a:p>
            <a:pPr algn="r" rtl="1"/>
            <a:r>
              <a:rPr lang="fa-IR" sz="2800" dirty="0">
                <a:cs typeface="B Nazanin" panose="00000400000000000000" pitchFamily="2" charset="-78"/>
              </a:rPr>
              <a:t>احتقان </a:t>
            </a:r>
            <a:r>
              <a:rPr lang="fa-IR" sz="2800" dirty="0" smtClean="0">
                <a:cs typeface="B Nazanin" panose="00000400000000000000" pitchFamily="2" charset="-78"/>
              </a:rPr>
              <a:t>منحصرا هاله، شیوع بیشتر در</a:t>
            </a:r>
          </a:p>
          <a:p>
            <a:pPr lvl="1" algn="r" rtl="1"/>
            <a:r>
              <a:rPr lang="fa-IR" sz="2800" dirty="0" smtClean="0">
                <a:cs typeface="B Nazanin" panose="00000400000000000000" pitchFamily="2" charset="-78"/>
              </a:rPr>
              <a:t>پستان ها بزرگ و آویزان</a:t>
            </a:r>
          </a:p>
          <a:p>
            <a:pPr lvl="1" algn="r" rtl="1"/>
            <a:r>
              <a:rPr lang="fa-IR" sz="2800" dirty="0" err="1" smtClean="0">
                <a:cs typeface="B Nazanin" panose="00000400000000000000" pitchFamily="2" charset="-78"/>
              </a:rPr>
              <a:t>ادم</a:t>
            </a:r>
            <a:r>
              <a:rPr lang="fa-IR" sz="2800" dirty="0" smtClean="0">
                <a:cs typeface="B Nazanin" panose="00000400000000000000" pitchFamily="2" charset="-78"/>
              </a:rPr>
              <a:t> عمومی ناشی از دریافت مایعات وریدی زیاد و</a:t>
            </a:r>
          </a:p>
          <a:p>
            <a:pPr lvl="1" algn="r" rtl="1"/>
            <a:r>
              <a:rPr lang="fa-IR" sz="2800" dirty="0" smtClean="0">
                <a:cs typeface="B Nazanin" panose="00000400000000000000" pitchFamily="2" charset="-78"/>
              </a:rPr>
              <a:t>ازدیاد فشارخون</a:t>
            </a:r>
          </a:p>
        </p:txBody>
      </p:sp>
    </p:spTree>
    <p:extLst>
      <p:ext uri="{BB962C8B-B14F-4D97-AF65-F5344CB8AC3E}">
        <p14:creationId xmlns:p14="http://schemas.microsoft.com/office/powerpoint/2010/main" val="224668604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660" y="285728"/>
            <a:ext cx="8229600" cy="1143000"/>
          </a:xfrm>
        </p:spPr>
        <p:txBody>
          <a:bodyPr>
            <a:normAutofit/>
          </a:bodyPr>
          <a:lstStyle/>
          <a:p>
            <a:pPr algn="ctr" rtl="1"/>
            <a:r>
              <a:rPr lang="fa-IR" sz="5400" dirty="0" smtClean="0">
                <a:solidFill>
                  <a:schemeClr val="accent2">
                    <a:lumMod val="75000"/>
                  </a:schemeClr>
                </a:solidFill>
                <a:cs typeface="B Titr" pitchFamily="2" charset="-78"/>
              </a:rPr>
              <a:t>مهارت هاي كلامي</a:t>
            </a:r>
            <a:endParaRPr lang="en-US" sz="5400" dirty="0">
              <a:solidFill>
                <a:schemeClr val="accent2">
                  <a:lumMod val="75000"/>
                </a:schemeClr>
              </a:solidFill>
              <a:cs typeface="B Titr" pitchFamily="2" charset="-78"/>
            </a:endParaRPr>
          </a:p>
        </p:txBody>
      </p:sp>
      <p:sp>
        <p:nvSpPr>
          <p:cNvPr id="3" name="Content Placeholder 2"/>
          <p:cNvSpPr>
            <a:spLocks noGrp="1"/>
          </p:cNvSpPr>
          <p:nvPr>
            <p:ph type="body" idx="1"/>
          </p:nvPr>
        </p:nvSpPr>
        <p:spPr/>
        <p:txBody>
          <a:bodyPr/>
          <a:lstStyle/>
          <a:p>
            <a:pPr lvl="0" algn="r" rtl="1">
              <a:buNone/>
            </a:pPr>
            <a:endParaRPr lang="en-US" dirty="0" smtClean="0"/>
          </a:p>
          <a:p>
            <a:pPr lvl="0" algn="r" rtl="1"/>
            <a:r>
              <a:rPr lang="fa-IR" sz="3200" dirty="0" smtClean="0">
                <a:cs typeface="B Mitra" pitchFamily="2" charset="-78"/>
              </a:rPr>
              <a:t>به خاطر داشته باشید که در ارتباط کلامی تن صدا اهمیت ويژه اي داشته و بایستي سعی کنیم با صدایی ملایم و با محبت با مادرصحبت کنیم.</a:t>
            </a:r>
            <a:endParaRPr lang="en-US" sz="3200" dirty="0" smtClean="0">
              <a:cs typeface="B Mitra" pitchFamily="2" charset="-78"/>
            </a:endParaRPr>
          </a:p>
          <a:p>
            <a:pPr lvl="0" algn="r" rtl="1"/>
            <a:r>
              <a:rPr lang="fa-IR" sz="3200" dirty="0" smtClean="0">
                <a:cs typeface="B Mitra" pitchFamily="2" charset="-78"/>
              </a:rPr>
              <a:t>در طی مشاوره سعی كنيد احساس افراد را درک کرده و لازم است در صورت تمايل علت اصلی نگرانی و دلواپسی آن ها را دریافته و با علاقه و موشکافانه آنچه را كه ورای ظاهری موضوع است درک کنید.</a:t>
            </a:r>
            <a:endParaRPr lang="en-US" sz="3200" dirty="0">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5148278"/>
            <a:ext cx="5238750" cy="495300"/>
          </a:xfrm>
          <a:prstGeom prst="rect">
            <a:avLst/>
          </a:prstGeom>
          <a:noFill/>
        </p:spPr>
      </p:pic>
      <p:pic>
        <p:nvPicPr>
          <p:cNvPr id="11266"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6786578" y="214290"/>
            <a:ext cx="2204643" cy="1676391"/>
          </a:xfrm>
          <a:prstGeom prst="rect">
            <a:avLst/>
          </a:prstGeom>
          <a:noFill/>
        </p:spPr>
      </p:pic>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nvPr>
        </p:nvGraphicFramePr>
        <p:xfrm>
          <a:off x="539750" y="333375"/>
          <a:ext cx="8229600" cy="137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6565" name="Picture 5" descr="Picturec">
            <a:hlinkClick r:id="" action="ppaction://noaction"/>
          </p:cNvPr>
          <p:cNvPicPr>
            <a:picLocks noChangeAspect="1" noChangeArrowheads="1"/>
          </p:cNvPicPr>
          <p:nvPr/>
        </p:nvPicPr>
        <p:blipFill>
          <a:blip r:embed="rId7"/>
          <a:srcRect l="868" t="1961" r="1046" b="1961"/>
          <a:stretch>
            <a:fillRect/>
          </a:stretch>
        </p:blipFill>
        <p:spPr bwMode="auto">
          <a:xfrm>
            <a:off x="642938" y="2286000"/>
            <a:ext cx="8072437" cy="35004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054721572"/>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447800"/>
            <a:ext cx="8610600" cy="4800600"/>
          </a:xfrm>
        </p:spPr>
        <p:txBody>
          <a:bodyPr/>
          <a:lstStyle/>
          <a:p>
            <a:pPr lvl="1" algn="r" rtl="1"/>
            <a:r>
              <a:rPr lang="fa-IR" sz="3200" dirty="0" err="1" smtClean="0">
                <a:cs typeface="B Nazanin" panose="00000400000000000000" pitchFamily="2" charset="-78"/>
              </a:rPr>
              <a:t>تاخير</a:t>
            </a:r>
            <a:r>
              <a:rPr lang="fa-IR" sz="3200" dirty="0" smtClean="0">
                <a:cs typeface="B Nazanin" panose="00000400000000000000" pitchFamily="2" charset="-78"/>
              </a:rPr>
              <a:t> </a:t>
            </a:r>
            <a:r>
              <a:rPr lang="fa-IR" sz="3200" dirty="0">
                <a:cs typeface="B Nazanin" panose="00000400000000000000" pitchFamily="2" charset="-78"/>
              </a:rPr>
              <a:t>در شروع </a:t>
            </a:r>
            <a:r>
              <a:rPr lang="fa-IR" sz="3200" dirty="0" err="1">
                <a:cs typeface="B Nazanin" panose="00000400000000000000" pitchFamily="2" charset="-78"/>
              </a:rPr>
              <a:t>تغذيه</a:t>
            </a:r>
            <a:r>
              <a:rPr lang="fa-IR" sz="3200" dirty="0">
                <a:cs typeface="B Nazanin" panose="00000400000000000000" pitchFamily="2" charset="-78"/>
              </a:rPr>
              <a:t> با </a:t>
            </a:r>
            <a:r>
              <a:rPr lang="fa-IR" sz="3200" dirty="0" err="1">
                <a:cs typeface="B Nazanin" panose="00000400000000000000" pitchFamily="2" charset="-78"/>
              </a:rPr>
              <a:t>شيرمادر</a:t>
            </a:r>
            <a:r>
              <a:rPr lang="fa-IR" sz="3200" dirty="0">
                <a:cs typeface="B Nazanin" panose="00000400000000000000" pitchFamily="2" charset="-78"/>
              </a:rPr>
              <a:t> پس از </a:t>
            </a:r>
            <a:r>
              <a:rPr lang="fa-IR" sz="3200" dirty="0" smtClean="0">
                <a:cs typeface="B Nazanin" panose="00000400000000000000" pitchFamily="2" charset="-78"/>
              </a:rPr>
              <a:t>تولد</a:t>
            </a:r>
          </a:p>
          <a:p>
            <a:pPr lvl="1" algn="r" rtl="1"/>
            <a:r>
              <a:rPr lang="fa-IR" sz="3200" dirty="0" smtClean="0">
                <a:cs typeface="B Nazanin" panose="00000400000000000000" pitchFamily="2" charset="-78"/>
              </a:rPr>
              <a:t>گرفتن مایعات وریدی زیاد در طی زایمان</a:t>
            </a:r>
            <a:endParaRPr lang="fa-IR" sz="3200" dirty="0">
              <a:cs typeface="B Nazanin" panose="00000400000000000000" pitchFamily="2" charset="-78"/>
            </a:endParaRPr>
          </a:p>
          <a:p>
            <a:pPr lvl="1" algn="r" rtl="1"/>
            <a:r>
              <a:rPr lang="fa-IR" sz="3200" dirty="0" smtClean="0">
                <a:cs typeface="B Nazanin" panose="00000400000000000000" pitchFamily="2" charset="-78"/>
              </a:rPr>
              <a:t>لچ نامناسب</a:t>
            </a:r>
            <a:endParaRPr lang="fa-IR" sz="3200" dirty="0">
              <a:cs typeface="B Nazanin" panose="00000400000000000000" pitchFamily="2" charset="-78"/>
            </a:endParaRPr>
          </a:p>
          <a:p>
            <a:pPr lvl="1" algn="r" rtl="1"/>
            <a:r>
              <a:rPr lang="fa-IR" sz="3200" dirty="0" err="1">
                <a:cs typeface="B Nazanin" panose="00000400000000000000" pitchFamily="2" charset="-78"/>
              </a:rPr>
              <a:t>تغذيه</a:t>
            </a:r>
            <a:r>
              <a:rPr lang="fa-IR" sz="3200" dirty="0">
                <a:cs typeface="B Nazanin" panose="00000400000000000000" pitchFamily="2" charset="-78"/>
              </a:rPr>
              <a:t> </a:t>
            </a:r>
            <a:r>
              <a:rPr lang="fa-IR" sz="3200" dirty="0" err="1">
                <a:cs typeface="B Nazanin" panose="00000400000000000000" pitchFamily="2" charset="-78"/>
              </a:rPr>
              <a:t>نامكرر</a:t>
            </a:r>
            <a:r>
              <a:rPr lang="fa-IR" sz="3200" dirty="0">
                <a:cs typeface="B Nazanin" panose="00000400000000000000" pitchFamily="2" charset="-78"/>
              </a:rPr>
              <a:t>، عدم </a:t>
            </a:r>
            <a:r>
              <a:rPr lang="fa-IR" sz="3200" dirty="0" err="1">
                <a:cs typeface="B Nazanin" panose="00000400000000000000" pitchFamily="2" charset="-78"/>
              </a:rPr>
              <a:t>شيردهي</a:t>
            </a:r>
            <a:r>
              <a:rPr lang="fa-IR" sz="3200" dirty="0">
                <a:cs typeface="B Nazanin" panose="00000400000000000000" pitchFamily="2" charset="-78"/>
              </a:rPr>
              <a:t> </a:t>
            </a:r>
            <a:r>
              <a:rPr lang="fa-IR" sz="3200" dirty="0" err="1" smtClean="0">
                <a:cs typeface="B Nazanin" panose="00000400000000000000" pitchFamily="2" charset="-78"/>
              </a:rPr>
              <a:t>درشب</a:t>
            </a:r>
            <a:r>
              <a:rPr lang="fa-IR" sz="3200" dirty="0" smtClean="0">
                <a:cs typeface="B Nazanin" panose="00000400000000000000" pitchFamily="2" charset="-78"/>
              </a:rPr>
              <a:t> </a:t>
            </a:r>
            <a:r>
              <a:rPr lang="fa-IR" sz="3200" dirty="0">
                <a:cs typeface="B Nazanin" panose="00000400000000000000" pitchFamily="2" charset="-78"/>
              </a:rPr>
              <a:t>و دفعات </a:t>
            </a:r>
            <a:r>
              <a:rPr lang="fa-IR" sz="3200" dirty="0" err="1">
                <a:cs typeface="B Nazanin" panose="00000400000000000000" pitchFamily="2" charset="-78"/>
              </a:rPr>
              <a:t>كوتاه</a:t>
            </a:r>
            <a:r>
              <a:rPr lang="fa-IR" sz="3200" dirty="0">
                <a:cs typeface="B Nazanin" panose="00000400000000000000" pitchFamily="2" charset="-78"/>
              </a:rPr>
              <a:t> مدت </a:t>
            </a:r>
            <a:r>
              <a:rPr lang="fa-IR" sz="3200" dirty="0" err="1" smtClean="0">
                <a:cs typeface="B Nazanin" panose="00000400000000000000" pitchFamily="2" charset="-78"/>
              </a:rPr>
              <a:t>تغذيه</a:t>
            </a:r>
            <a:endParaRPr lang="fa-IR" sz="3200" dirty="0">
              <a:cs typeface="B Nazanin" panose="00000400000000000000" pitchFamily="2" charset="-78"/>
            </a:endParaRPr>
          </a:p>
          <a:p>
            <a:pPr lvl="1" algn="r" rtl="1"/>
            <a:r>
              <a:rPr lang="fa-IR" sz="3200" dirty="0" smtClean="0">
                <a:cs typeface="B Nazanin" panose="00000400000000000000" pitchFamily="2" charset="-78"/>
              </a:rPr>
              <a:t>درد و جراحت </a:t>
            </a:r>
            <a:r>
              <a:rPr lang="fa-IR" sz="3200" dirty="0" err="1" smtClean="0">
                <a:cs typeface="B Nazanin" panose="00000400000000000000" pitchFamily="2" charset="-78"/>
              </a:rPr>
              <a:t>نوك</a:t>
            </a:r>
            <a:r>
              <a:rPr lang="fa-IR" sz="3200" dirty="0" smtClean="0">
                <a:cs typeface="B Nazanin" panose="00000400000000000000" pitchFamily="2" charset="-78"/>
              </a:rPr>
              <a:t> پستان</a:t>
            </a:r>
          </a:p>
          <a:p>
            <a:pPr lvl="1" algn="r" rtl="1"/>
            <a:r>
              <a:rPr lang="fa-IR" sz="3200" b="1" dirty="0" smtClean="0">
                <a:cs typeface="B Nazanin" panose="00000400000000000000" pitchFamily="2" charset="-78"/>
              </a:rPr>
              <a:t>احتقان موضعی</a:t>
            </a:r>
          </a:p>
          <a:p>
            <a:pPr lvl="2" algn="r" rtl="1"/>
            <a:r>
              <a:rPr lang="fa-IR" sz="3000" dirty="0" smtClean="0">
                <a:cs typeface="B Nazanin" panose="00000400000000000000" pitchFamily="2" charset="-78"/>
              </a:rPr>
              <a:t>لباس تنگ(</a:t>
            </a:r>
            <a:r>
              <a:rPr lang="fa-IR" sz="3000" dirty="0" err="1" smtClean="0">
                <a:cs typeface="B Nazanin" panose="00000400000000000000" pitchFamily="2" charset="-78"/>
              </a:rPr>
              <a:t>تاپ</a:t>
            </a:r>
            <a:r>
              <a:rPr lang="fa-IR" sz="3000" dirty="0" smtClean="0">
                <a:cs typeface="B Nazanin" panose="00000400000000000000" pitchFamily="2" charset="-78"/>
              </a:rPr>
              <a:t>، سینه بند)</a:t>
            </a:r>
          </a:p>
          <a:p>
            <a:pPr lvl="2" algn="r" rtl="1"/>
            <a:r>
              <a:rPr lang="fa-IR" sz="3000" dirty="0" smtClean="0">
                <a:cs typeface="B Nazanin" panose="00000400000000000000" pitchFamily="2" charset="-78"/>
              </a:rPr>
              <a:t>فشار بند آغوشی شیرخوار یا کمربند ماشین</a:t>
            </a:r>
          </a:p>
          <a:p>
            <a:pPr lvl="2" algn="r" rtl="1"/>
            <a:r>
              <a:rPr lang="fa-IR" sz="3000" dirty="0" smtClean="0">
                <a:cs typeface="B Nazanin" panose="00000400000000000000" pitchFamily="2" charset="-78"/>
              </a:rPr>
              <a:t>فشار شیلد پمپ شیردوش</a:t>
            </a:r>
          </a:p>
        </p:txBody>
      </p:sp>
      <p:graphicFrame>
        <p:nvGraphicFramePr>
          <p:cNvPr id="5" name="Diagram 4"/>
          <p:cNvGraphicFramePr/>
          <p:nvPr>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54182060"/>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07404" y="1447800"/>
            <a:ext cx="8279396" cy="4525962"/>
          </a:xfrm>
        </p:spPr>
        <p:txBody>
          <a:bodyPr>
            <a:normAutofit lnSpcReduction="10000"/>
          </a:bodyPr>
          <a:lstStyle/>
          <a:p>
            <a:pPr algn="r" rtl="1"/>
            <a:r>
              <a:rPr lang="fa-IR" sz="3200" dirty="0" smtClean="0">
                <a:cs typeface="B Nazanin" panose="00000400000000000000" pitchFamily="2" charset="-78"/>
              </a:rPr>
              <a:t>شروع زودرس تغذیه با شیرمادر در ساعت اول پس از تولد</a:t>
            </a:r>
          </a:p>
          <a:p>
            <a:pPr algn="r" rtl="1"/>
            <a:r>
              <a:rPr lang="fa-IR" sz="3200" dirty="0" smtClean="0">
                <a:cs typeface="B Nazanin" panose="00000400000000000000" pitchFamily="2" charset="-78"/>
              </a:rPr>
              <a:t>تغذیه مکرر و بر حسب میل و تقاضای شیرخوار</a:t>
            </a:r>
          </a:p>
          <a:p>
            <a:pPr algn="r" rtl="1"/>
            <a:r>
              <a:rPr lang="fa-IR" sz="3200" dirty="0">
                <a:cs typeface="B Nazanin" panose="00000400000000000000" pitchFamily="2" charset="-78"/>
              </a:rPr>
              <a:t>وضعیت شیردهی </a:t>
            </a:r>
            <a:r>
              <a:rPr lang="fa-IR" sz="3200" dirty="0" smtClean="0">
                <a:cs typeface="B Nazanin" panose="00000400000000000000" pitchFamily="2" charset="-78"/>
              </a:rPr>
              <a:t>مطلوب و </a:t>
            </a:r>
            <a:r>
              <a:rPr lang="fa-IR" sz="3200" dirty="0">
                <a:cs typeface="B Nazanin" panose="00000400000000000000" pitchFamily="2" charset="-78"/>
              </a:rPr>
              <a:t>گرفتن </a:t>
            </a:r>
            <a:r>
              <a:rPr lang="fa-IR" sz="3200" dirty="0" smtClean="0">
                <a:cs typeface="B Nazanin" panose="00000400000000000000" pitchFamily="2" charset="-78"/>
              </a:rPr>
              <a:t>صحیح پستان و </a:t>
            </a:r>
            <a:r>
              <a:rPr lang="fa-IR" sz="3200" dirty="0" err="1" smtClean="0">
                <a:cs typeface="B Nazanin" panose="00000400000000000000" pitchFamily="2" charset="-78"/>
              </a:rPr>
              <a:t>شیردوشی</a:t>
            </a:r>
            <a:r>
              <a:rPr lang="fa-IR" sz="3200" dirty="0" smtClean="0">
                <a:cs typeface="B Nazanin" panose="00000400000000000000" pitchFamily="2" charset="-78"/>
              </a:rPr>
              <a:t> در صورت نیاز</a:t>
            </a:r>
          </a:p>
          <a:p>
            <a:pPr algn="r" rtl="1"/>
            <a:r>
              <a:rPr lang="fa-IR" sz="3200" dirty="0" smtClean="0">
                <a:cs typeface="B Nazanin" panose="00000400000000000000" pitchFamily="2" charset="-78"/>
              </a:rPr>
              <a:t>پرهیز از پستانک و بطری </a:t>
            </a:r>
          </a:p>
          <a:p>
            <a:pPr algn="r" rtl="1"/>
            <a:r>
              <a:rPr lang="fa-IR" sz="3200" dirty="0" smtClean="0">
                <a:cs typeface="B Nazanin" panose="00000400000000000000" pitchFamily="2" charset="-78"/>
              </a:rPr>
              <a:t>تخلیه کامل یک </a:t>
            </a:r>
            <a:r>
              <a:rPr lang="fa-IR" sz="3200" dirty="0">
                <a:cs typeface="B Nazanin" panose="00000400000000000000" pitchFamily="2" charset="-78"/>
              </a:rPr>
              <a:t>پستان قبل از دادن پستان </a:t>
            </a:r>
            <a:r>
              <a:rPr lang="fa-IR" sz="3200" dirty="0" smtClean="0">
                <a:cs typeface="B Nazanin" panose="00000400000000000000" pitchFamily="2" charset="-78"/>
              </a:rPr>
              <a:t>دیگر</a:t>
            </a:r>
          </a:p>
          <a:p>
            <a:pPr algn="r" rtl="1"/>
            <a:r>
              <a:rPr lang="fa-IR" sz="3200" dirty="0" smtClean="0">
                <a:cs typeface="B Nazanin" panose="00000400000000000000" pitchFamily="2" charset="-78"/>
              </a:rPr>
              <a:t>ماساژ پستان بعداز تغذیه در 4 روز اول </a:t>
            </a:r>
          </a:p>
          <a:p>
            <a:pPr algn="r" rtl="1"/>
            <a:r>
              <a:rPr lang="fa-IR" sz="3200" dirty="0" smtClean="0">
                <a:cs typeface="B Nazanin" panose="00000400000000000000" pitchFamily="2" charset="-78"/>
              </a:rPr>
              <a:t>مادران مستعد: پستان </a:t>
            </a:r>
            <a:r>
              <a:rPr lang="fa-IR" sz="3200" dirty="0">
                <a:cs typeface="B Nazanin" panose="00000400000000000000" pitchFamily="2" charset="-78"/>
              </a:rPr>
              <a:t>کوچک(بجز هیپوپلازی و توبولر)، تولید شیر زیاد،</a:t>
            </a:r>
          </a:p>
          <a:p>
            <a:pPr algn="r" rtl="1"/>
            <a:endParaRPr lang="fa-IR" sz="3200" dirty="0" smtClean="0">
              <a:cs typeface="B Nazanin" panose="00000400000000000000" pitchFamily="2" charset="-78"/>
            </a:endParaRPr>
          </a:p>
          <a:p>
            <a:pPr algn="r" rtl="1"/>
            <a:endParaRPr lang="en-US" sz="3200" dirty="0">
              <a:cs typeface="B Nazanin" panose="00000400000000000000" pitchFamily="2" charset="-78"/>
            </a:endParaRPr>
          </a:p>
        </p:txBody>
      </p:sp>
      <p:grpSp>
        <p:nvGrpSpPr>
          <p:cNvPr id="5" name="Group 4"/>
          <p:cNvGrpSpPr/>
          <p:nvPr/>
        </p:nvGrpSpPr>
        <p:grpSpPr>
          <a:xfrm>
            <a:off x="508502" y="304800"/>
            <a:ext cx="8229600" cy="1050931"/>
            <a:chOff x="0" y="46034"/>
            <a:chExt cx="8229600" cy="1050931"/>
          </a:xfrm>
        </p:grpSpPr>
        <p:sp>
          <p:nvSpPr>
            <p:cNvPr id="6" name="Rounded Rectangle 5"/>
            <p:cNvSpPr/>
            <p:nvPr/>
          </p:nvSpPr>
          <p:spPr>
            <a:xfrm>
              <a:off x="0" y="46034"/>
              <a:ext cx="8229600" cy="1050931"/>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ounded Rectangle 4"/>
            <p:cNvSpPr/>
            <p:nvPr/>
          </p:nvSpPr>
          <p:spPr>
            <a:xfrm>
              <a:off x="51302" y="97336"/>
              <a:ext cx="8126996" cy="94832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lvl="0" algn="ctr" defTabSz="1778000" rtl="1">
                <a:lnSpc>
                  <a:spcPct val="90000"/>
                </a:lnSpc>
                <a:spcBef>
                  <a:spcPct val="0"/>
                </a:spcBef>
                <a:spcAft>
                  <a:spcPct val="35000"/>
                </a:spcAft>
              </a:pPr>
              <a:r>
                <a:rPr lang="fa-IR" sz="4000" b="1" kern="1200" dirty="0" smtClean="0">
                  <a:effectLst>
                    <a:outerShdw blurRad="38100" dist="38100" dir="2700000" algn="tl">
                      <a:srgbClr val="000000">
                        <a:alpha val="43137"/>
                      </a:srgbClr>
                    </a:outerShdw>
                  </a:effectLst>
                  <a:cs typeface="B Nazanin" panose="00000400000000000000" pitchFamily="2" charset="-78"/>
                </a:rPr>
                <a:t>پیشگیری احتقان پستان </a:t>
              </a:r>
              <a:endParaRPr lang="en-US" sz="4000" kern="1200" dirty="0">
                <a:effectLst>
                  <a:outerShdw blurRad="38100" dist="38100" dir="2700000" algn="tl">
                    <a:srgbClr val="000000">
                      <a:alpha val="43137"/>
                    </a:srgbClr>
                  </a:outerShdw>
                </a:effectLst>
                <a:cs typeface="B Nazanin" panose="00000400000000000000" pitchFamily="2" charset="-78"/>
              </a:endParaRPr>
            </a:p>
          </p:txBody>
        </p:sp>
      </p:grpSp>
    </p:spTree>
    <p:extLst>
      <p:ext uri="{BB962C8B-B14F-4D97-AF65-F5344CB8AC3E}">
        <p14:creationId xmlns:p14="http://schemas.microsoft.com/office/powerpoint/2010/main" val="3984096487"/>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417638"/>
            <a:ext cx="8534400" cy="5181600"/>
          </a:xfrm>
        </p:spPr>
        <p:txBody>
          <a:bodyPr>
            <a:normAutofit fontScale="77500" lnSpcReduction="20000"/>
          </a:bodyPr>
          <a:lstStyle/>
          <a:p>
            <a:pPr marL="623887" indent="-514350" algn="r" rtl="1">
              <a:buFont typeface="+mj-lt"/>
              <a:buAutoNum type="arabicParenR"/>
            </a:pPr>
            <a:r>
              <a:rPr lang="fa-IR" sz="2800" b="1" dirty="0" smtClean="0">
                <a:cs typeface="B Nazanin" panose="00000400000000000000" pitchFamily="2" charset="-78"/>
                <a:hlinkClick r:id="" action="ppaction://noaction"/>
              </a:rPr>
              <a:t>كمپرس </a:t>
            </a:r>
            <a:r>
              <a:rPr lang="fa-IR" sz="2800" b="1" dirty="0">
                <a:cs typeface="B Nazanin" panose="00000400000000000000" pitchFamily="2" charset="-78"/>
                <a:hlinkClick r:id="" action="ppaction://noaction"/>
              </a:rPr>
              <a:t>گرم </a:t>
            </a:r>
            <a:r>
              <a:rPr lang="fa-IR" sz="2800" dirty="0">
                <a:cs typeface="B Nazanin" panose="00000400000000000000" pitchFamily="2" charset="-78"/>
                <a:hlinkClick r:id="" action="ppaction://noaction"/>
              </a:rPr>
              <a:t>به مدت 20 دقیقه  </a:t>
            </a:r>
            <a:r>
              <a:rPr lang="fa-IR" sz="2800" dirty="0">
                <a:cs typeface="B Nazanin" panose="00000400000000000000" pitchFamily="2" charset="-78"/>
              </a:rPr>
              <a:t>روي </a:t>
            </a:r>
            <a:r>
              <a:rPr lang="fa-IR" sz="2800" dirty="0" smtClean="0">
                <a:cs typeface="B Nazanin" panose="00000400000000000000" pitchFamily="2" charset="-78"/>
              </a:rPr>
              <a:t>پستان قبل </a:t>
            </a:r>
            <a:r>
              <a:rPr lang="fa-IR" sz="2800" dirty="0">
                <a:cs typeface="B Nazanin" panose="00000400000000000000" pitchFamily="2" charset="-78"/>
              </a:rPr>
              <a:t>از </a:t>
            </a:r>
            <a:r>
              <a:rPr lang="fa-IR" sz="2800" dirty="0" smtClean="0">
                <a:cs typeface="B Nazanin" panose="00000400000000000000" pitchFamily="2" charset="-78"/>
              </a:rPr>
              <a:t>شيردهي، </a:t>
            </a:r>
            <a:r>
              <a:rPr lang="fa-IR" sz="2800" b="1" u="sng" dirty="0" smtClean="0">
                <a:cs typeface="B Nazanin" panose="00000400000000000000" pitchFamily="2" charset="-78"/>
              </a:rPr>
              <a:t>مسکن</a:t>
            </a:r>
            <a:endParaRPr lang="en-US" sz="2800" b="1" u="sng" dirty="0" smtClean="0">
              <a:cs typeface="B Nazanin" panose="00000400000000000000" pitchFamily="2" charset="-78"/>
            </a:endParaRPr>
          </a:p>
          <a:p>
            <a:pPr marL="623887" indent="-514350" algn="r" rtl="1">
              <a:buFont typeface="+mj-lt"/>
              <a:buAutoNum type="arabicParenR"/>
            </a:pPr>
            <a:r>
              <a:rPr lang="fa-IR" sz="2800" b="1" dirty="0">
                <a:cs typeface="B Nazanin" panose="00000400000000000000" pitchFamily="2" charset="-78"/>
              </a:rPr>
              <a:t>ماساژ </a:t>
            </a:r>
            <a:r>
              <a:rPr lang="fa-IR" sz="2800" dirty="0">
                <a:cs typeface="B Nazanin" panose="00000400000000000000" pitchFamily="2" charset="-78"/>
              </a:rPr>
              <a:t>ملايم </a:t>
            </a:r>
            <a:r>
              <a:rPr lang="fa-IR" sz="2800" dirty="0" smtClean="0">
                <a:cs typeface="B Nazanin" panose="00000400000000000000" pitchFamily="2" charset="-78"/>
              </a:rPr>
              <a:t>پستان‌ها</a:t>
            </a:r>
          </a:p>
          <a:p>
            <a:pPr marL="623887" indent="-514350" algn="r" rtl="1">
              <a:buFont typeface="+mj-lt"/>
              <a:buAutoNum type="arabicParenR"/>
            </a:pPr>
            <a:r>
              <a:rPr lang="fa-IR" sz="2800" b="1" dirty="0" smtClean="0">
                <a:cs typeface="B Nazanin" panose="00000400000000000000" pitchFamily="2" charset="-78"/>
              </a:rPr>
              <a:t>دوشیدن کمی شیر</a:t>
            </a:r>
            <a:r>
              <a:rPr lang="en-US" sz="2800" b="1" dirty="0" smtClean="0">
                <a:cs typeface="B Nazanin" panose="00000400000000000000" pitchFamily="2" charset="-78"/>
              </a:rPr>
              <a:t> </a:t>
            </a:r>
            <a:r>
              <a:rPr lang="fa-IR" sz="2800" dirty="0" smtClean="0">
                <a:cs typeface="B Nazanin" panose="00000400000000000000" pitchFamily="2" charset="-78"/>
              </a:rPr>
              <a:t>قبل از تغذیه به منظور سهولت در لچ</a:t>
            </a:r>
          </a:p>
          <a:p>
            <a:pPr marL="623887" indent="-514350" algn="r" rtl="1">
              <a:buFont typeface="+mj-lt"/>
              <a:buAutoNum type="arabicParenR"/>
            </a:pPr>
            <a:r>
              <a:rPr lang="fa-IR" sz="2800" b="1" dirty="0">
                <a:cs typeface="B Nazanin" panose="00000400000000000000" pitchFamily="2" charset="-78"/>
                <a:hlinkClick r:id="" action="ppaction://noaction"/>
              </a:rPr>
              <a:t>ادامه شیردهی </a:t>
            </a:r>
            <a:r>
              <a:rPr lang="fa-IR" sz="2800" b="1" dirty="0" smtClean="0">
                <a:cs typeface="B Nazanin" panose="00000400000000000000" pitchFamily="2" charset="-78"/>
                <a:hlinkClick r:id="" action="ppaction://noaction"/>
              </a:rPr>
              <a:t>مکرر (</a:t>
            </a:r>
            <a:r>
              <a:rPr lang="fa-IR" sz="2800" b="1" dirty="0">
                <a:cs typeface="B Nazanin" panose="00000400000000000000" pitchFamily="2" charset="-78"/>
                <a:hlinkClick r:id="" action="ppaction://noaction"/>
              </a:rPr>
              <a:t>هر 2ساعت </a:t>
            </a:r>
            <a:r>
              <a:rPr lang="fa-IR" sz="2800" b="1" dirty="0" smtClean="0">
                <a:cs typeface="B Nazanin" panose="00000400000000000000" pitchFamily="2" charset="-78"/>
                <a:hlinkClick r:id="" action="ppaction://noaction"/>
              </a:rPr>
              <a:t>) </a:t>
            </a:r>
            <a:r>
              <a:rPr lang="fa-IR" sz="2800" dirty="0" smtClean="0">
                <a:cs typeface="B Nazanin" panose="00000400000000000000" pitchFamily="2" charset="-78"/>
                <a:hlinkClick r:id="" action="ppaction://noaction"/>
              </a:rPr>
              <a:t>تخلیه پستان اول قبل از گذاستن به پستان دیگر </a:t>
            </a:r>
            <a:r>
              <a:rPr lang="fa-IR" sz="2800" b="1" dirty="0" smtClean="0">
                <a:cs typeface="B Nazanin" panose="00000400000000000000" pitchFamily="2" charset="-78"/>
                <a:hlinkClick r:id="" action="ppaction://noaction"/>
              </a:rPr>
              <a:t>واصلاح </a:t>
            </a:r>
            <a:r>
              <a:rPr lang="fa-IR" sz="2800" b="1" dirty="0">
                <a:cs typeface="B Nazanin" panose="00000400000000000000" pitchFamily="2" charset="-78"/>
                <a:hlinkClick r:id="" action="ppaction://noaction"/>
              </a:rPr>
              <a:t>گرفتن پستان</a:t>
            </a:r>
            <a:r>
              <a:rPr lang="fa-IR" sz="2800" b="1" dirty="0">
                <a:cs typeface="B Nazanin" panose="00000400000000000000" pitchFamily="2" charset="-78"/>
              </a:rPr>
              <a:t>، فشردن پستان </a:t>
            </a:r>
            <a:r>
              <a:rPr lang="fa-IR" sz="2800" dirty="0">
                <a:cs typeface="B Nazanin" panose="00000400000000000000" pitchFamily="2" charset="-78"/>
              </a:rPr>
              <a:t>در حین </a:t>
            </a:r>
            <a:r>
              <a:rPr lang="fa-IR" sz="2800" dirty="0" smtClean="0">
                <a:cs typeface="B Nazanin" panose="00000400000000000000" pitchFamily="2" charset="-78"/>
              </a:rPr>
              <a:t>تغذیه</a:t>
            </a:r>
          </a:p>
          <a:p>
            <a:pPr marL="623887" indent="-514350" algn="r" rtl="1">
              <a:buFont typeface="+mj-lt"/>
              <a:buAutoNum type="arabicParenR"/>
            </a:pPr>
            <a:r>
              <a:rPr lang="fa-IR" sz="2800" b="1" dirty="0" smtClean="0">
                <a:cs typeface="B Nazanin" panose="00000400000000000000" pitchFamily="2" charset="-78"/>
              </a:rPr>
              <a:t>استفاده از وضعیت های شیردهی دیگر </a:t>
            </a:r>
            <a:r>
              <a:rPr lang="fa-IR" sz="2800" dirty="0" smtClean="0">
                <a:cs typeface="B Nazanin" panose="00000400000000000000" pitchFamily="2" charset="-78"/>
              </a:rPr>
              <a:t>جهت تخلیه کامل پستان</a:t>
            </a:r>
          </a:p>
          <a:p>
            <a:pPr marL="623887" indent="-514350" algn="r" rtl="1">
              <a:buFont typeface="+mj-lt"/>
              <a:buAutoNum type="arabicParenR"/>
            </a:pPr>
            <a:r>
              <a:rPr lang="fa-IR" sz="2800" b="1" dirty="0">
                <a:cs typeface="B Nazanin" panose="00000400000000000000" pitchFamily="2" charset="-78"/>
              </a:rPr>
              <a:t>دوشیدن کمی شیر </a:t>
            </a:r>
            <a:r>
              <a:rPr lang="fa-IR" sz="2800" b="1" dirty="0" smtClean="0">
                <a:cs typeface="B Nazanin" panose="00000400000000000000" pitchFamily="2" charset="-78"/>
              </a:rPr>
              <a:t>بعد </a:t>
            </a:r>
            <a:r>
              <a:rPr lang="fa-IR" sz="2800" b="1" dirty="0">
                <a:cs typeface="B Nazanin" panose="00000400000000000000" pitchFamily="2" charset="-78"/>
              </a:rPr>
              <a:t>از </a:t>
            </a:r>
            <a:r>
              <a:rPr lang="fa-IR" sz="2800" b="1" dirty="0" smtClean="0">
                <a:cs typeface="B Nazanin" panose="00000400000000000000" pitchFamily="2" charset="-78"/>
              </a:rPr>
              <a:t>تغذیه</a:t>
            </a:r>
            <a:r>
              <a:rPr lang="fa-IR" sz="2800" dirty="0" smtClean="0">
                <a:cs typeface="B Nazanin" panose="00000400000000000000" pitchFamily="2" charset="-78"/>
              </a:rPr>
              <a:t> به منظور راحتی و تخلیه پستان</a:t>
            </a:r>
          </a:p>
          <a:p>
            <a:pPr marL="623887" indent="-514350" algn="r" rtl="1">
              <a:buFont typeface="+mj-lt"/>
              <a:buAutoNum type="arabicParenR"/>
            </a:pPr>
            <a:r>
              <a:rPr lang="fa-IR" sz="2800" b="1" dirty="0">
                <a:cs typeface="B Nazanin" panose="00000400000000000000" pitchFamily="2" charset="-78"/>
              </a:rPr>
              <a:t>کمپرس سرد </a:t>
            </a:r>
            <a:r>
              <a:rPr lang="fa-IR" sz="2800" b="1" dirty="0" smtClean="0">
                <a:cs typeface="B Nazanin" panose="00000400000000000000" pitchFamily="2" charset="-78"/>
              </a:rPr>
              <a:t>به مدت 5تا10 دقیقه </a:t>
            </a:r>
            <a:r>
              <a:rPr lang="fa-IR" sz="2800" dirty="0" smtClean="0">
                <a:cs typeface="B Nazanin" panose="00000400000000000000" pitchFamily="2" charset="-78"/>
              </a:rPr>
              <a:t>ویا </a:t>
            </a:r>
            <a:r>
              <a:rPr lang="fa-IR" sz="2800" dirty="0">
                <a:cs typeface="B Nazanin" panose="00000400000000000000" pitchFamily="2" charset="-78"/>
              </a:rPr>
              <a:t>استفاده از </a:t>
            </a:r>
            <a:r>
              <a:rPr lang="fa-IR" sz="2800" b="1" dirty="0">
                <a:cs typeface="B Nazanin" panose="00000400000000000000" pitchFamily="2" charset="-78"/>
              </a:rPr>
              <a:t>برگ کلم سرد و سبز</a:t>
            </a:r>
            <a:r>
              <a:rPr lang="fa-IR" sz="2800" dirty="0">
                <a:cs typeface="B Nazanin" panose="00000400000000000000" pitchFamily="2" charset="-78"/>
              </a:rPr>
              <a:t> روی پستان‌ها به مدت 20-15 دقیقه 3 تا 4 بار در روز برای کاهش ادم و درد و افزایش جریان شیر بعد از </a:t>
            </a:r>
            <a:r>
              <a:rPr lang="fa-IR" sz="2800" dirty="0" smtClean="0">
                <a:cs typeface="B Nazanin" panose="00000400000000000000" pitchFamily="2" charset="-78"/>
              </a:rPr>
              <a:t>تغذیه</a:t>
            </a:r>
            <a:endParaRPr lang="fa-IR" sz="2800" dirty="0">
              <a:cs typeface="B Nazanin" panose="00000400000000000000" pitchFamily="2" charset="-78"/>
            </a:endParaRPr>
          </a:p>
          <a:p>
            <a:pPr marL="623887" indent="-514350" algn="r" rtl="1">
              <a:buFont typeface="+mj-lt"/>
              <a:buAutoNum type="arabicParenR"/>
            </a:pPr>
            <a:endParaRPr lang="fa-IR" sz="2800" dirty="0">
              <a:cs typeface="B Nazanin" panose="00000400000000000000" pitchFamily="2" charset="-78"/>
            </a:endParaRPr>
          </a:p>
          <a:p>
            <a:pPr algn="r" rtl="1"/>
            <a:endParaRPr lang="fa-IR" sz="2800" dirty="0" smtClean="0">
              <a:cs typeface="B Nazanin" panose="00000400000000000000" pitchFamily="2" charset="-78"/>
            </a:endParaRPr>
          </a:p>
          <a:p>
            <a:pPr algn="r" rtl="1"/>
            <a:r>
              <a:rPr lang="fa-IR" sz="2800" b="1" u="sng" dirty="0" smtClean="0">
                <a:cs typeface="B Nazanin" panose="00000400000000000000" pitchFamily="2" charset="-78"/>
              </a:rPr>
              <a:t>نرم </a:t>
            </a:r>
            <a:r>
              <a:rPr lang="fa-IR" sz="2800" b="1" u="sng" dirty="0">
                <a:cs typeface="B Nazanin" panose="00000400000000000000" pitchFamily="2" charset="-78"/>
              </a:rPr>
              <a:t>کردن هاله قبل گرفتن پستان </a:t>
            </a:r>
            <a:r>
              <a:rPr lang="fa-IR" sz="2800" dirty="0" smtClean="0">
                <a:cs typeface="B Nazanin" panose="00000400000000000000" pitchFamily="2" charset="-78"/>
              </a:rPr>
              <a:t>در </a:t>
            </a:r>
            <a:r>
              <a:rPr lang="fa-IR" sz="2800" dirty="0">
                <a:cs typeface="B Nazanin" panose="00000400000000000000" pitchFamily="2" charset="-78"/>
              </a:rPr>
              <a:t>صورت ادم هاله </a:t>
            </a:r>
            <a:r>
              <a:rPr lang="fa-IR" sz="2800" b="1" dirty="0">
                <a:cs typeface="B Nazanin" panose="00000400000000000000" pitchFamily="2" charset="-78"/>
              </a:rPr>
              <a:t>کاهش ادم </a:t>
            </a:r>
            <a:r>
              <a:rPr lang="fa-IR" sz="2800" dirty="0">
                <a:cs typeface="B Nazanin" panose="00000400000000000000" pitchFamily="2" charset="-78"/>
              </a:rPr>
              <a:t>با روش استفاده ازفشار انگشت ها در هاله اطراف نیپل  </a:t>
            </a:r>
            <a:r>
              <a:rPr lang="en-US" sz="2800" dirty="0">
                <a:cs typeface="B Nazanin" panose="00000400000000000000" pitchFamily="2" charset="-78"/>
              </a:rPr>
              <a:t> </a:t>
            </a:r>
            <a:r>
              <a:rPr lang="fa-IR" sz="2800" dirty="0">
                <a:cs typeface="B Nazanin" panose="00000400000000000000" pitchFamily="2" charset="-78"/>
                <a:hlinkClick r:id="" action="ppaction://noaction"/>
              </a:rPr>
              <a:t>(</a:t>
            </a:r>
            <a:r>
              <a:rPr lang="en-US" sz="2800" dirty="0">
                <a:cs typeface="B Nazanin" panose="00000400000000000000" pitchFamily="2" charset="-78"/>
                <a:hlinkClick r:id="" action="ppaction://noaction"/>
              </a:rPr>
              <a:t>RPS</a:t>
            </a:r>
            <a:r>
              <a:rPr lang="fa-IR" sz="2800" dirty="0">
                <a:cs typeface="B Nazanin" panose="00000400000000000000" pitchFamily="2" charset="-78"/>
                <a:hlinkClick r:id="" action="ppaction://noaction"/>
              </a:rPr>
              <a:t> )</a:t>
            </a:r>
            <a:r>
              <a:rPr lang="en-US" sz="2800" dirty="0">
                <a:cs typeface="B Nazanin" panose="00000400000000000000" pitchFamily="2" charset="-78"/>
              </a:rPr>
              <a:t> </a:t>
            </a:r>
            <a:endParaRPr lang="fa-IR" sz="2800" dirty="0" smtClean="0">
              <a:cs typeface="B Nazanin" panose="00000400000000000000" pitchFamily="2" charset="-78"/>
            </a:endParaRPr>
          </a:p>
          <a:p>
            <a:pPr algn="r" rtl="1"/>
            <a:r>
              <a:rPr lang="fa-IR" sz="2800" dirty="0" smtClean="0">
                <a:cs typeface="B Nazanin" panose="00000400000000000000" pitchFamily="2" charset="-78"/>
              </a:rPr>
              <a:t>ماساژ </a:t>
            </a:r>
            <a:r>
              <a:rPr lang="fa-IR" sz="2800" dirty="0">
                <a:cs typeface="B Nazanin" panose="00000400000000000000" pitchFamily="2" charset="-78"/>
              </a:rPr>
              <a:t>گردن و پشت </a:t>
            </a:r>
            <a:r>
              <a:rPr lang="fa-IR" sz="2800" dirty="0" smtClean="0">
                <a:cs typeface="B Nazanin" panose="00000400000000000000" pitchFamily="2" charset="-78"/>
              </a:rPr>
              <a:t>کمک کننده است</a:t>
            </a:r>
          </a:p>
          <a:p>
            <a:pPr algn="r" rtl="1"/>
            <a:r>
              <a:rPr lang="en-US" sz="2800" dirty="0" smtClean="0">
                <a:cs typeface="B Nazanin" panose="00000400000000000000" pitchFamily="2" charset="-78"/>
              </a:rPr>
              <a:t>Serrapeptase,Ultrasound, Breast shell</a:t>
            </a:r>
            <a:endParaRPr lang="fa-IR" sz="2800" dirty="0">
              <a:cs typeface="B Nazanin" panose="00000400000000000000" pitchFamily="2" charset="-78"/>
            </a:endParaRPr>
          </a:p>
        </p:txBody>
      </p:sp>
      <p:graphicFrame>
        <p:nvGraphicFramePr>
          <p:cNvPr id="5" name="Diagram 4"/>
          <p:cNvGraphicFramePr/>
          <p:nvPr>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78847606"/>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7044" name="Picture 2" descr="C:\slides\BREASTFEEDING\CD training\dr afshariani\pic\com for mastitis.bmp"/>
          <p:cNvPicPr>
            <a:picLocks noChangeAspect="1" noChangeArrowheads="1"/>
          </p:cNvPicPr>
          <p:nvPr/>
        </p:nvPicPr>
        <p:blipFill>
          <a:blip r:embed="rId2"/>
          <a:srcRect t="15648" b="16946"/>
          <a:stretch>
            <a:fillRect/>
          </a:stretch>
        </p:blipFill>
        <p:spPr bwMode="auto">
          <a:xfrm>
            <a:off x="304800" y="533400"/>
            <a:ext cx="8627776" cy="5181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850646127"/>
      </p:ext>
    </p:extLst>
  </p:cSld>
  <p:clrMapOvr>
    <a:masterClrMapping/>
  </p:clrMapOvr>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9" name="Picture 2" descr="G:\DCIM\Camera\20120807_091603. 318 1day later.jpg"/>
          <p:cNvPicPr>
            <a:picLocks noGrp="1" noChangeAspect="1" noChangeArrowheads="1"/>
          </p:cNvPicPr>
          <p:nvPr>
            <p:ph idx="1"/>
          </p:nvPr>
        </p:nvPicPr>
        <p:blipFill>
          <a:blip r:embed="rId2"/>
          <a:srcRect/>
          <a:stretch>
            <a:fillRect/>
          </a:stretch>
        </p:blipFill>
        <p:spPr>
          <a:xfrm>
            <a:off x="5181600" y="508000"/>
            <a:ext cx="3733800" cy="4978400"/>
          </a:xfrm>
          <a:ln w="38100" cap="sq">
            <a:solidFill>
              <a:srgbClr val="000000"/>
            </a:solidFill>
          </a:ln>
          <a:effectLst>
            <a:outerShdw blurRad="50800" dist="38100" dir="2700000" algn="tl" rotWithShape="0">
              <a:srgbClr val="000000">
                <a:alpha val="43000"/>
              </a:srgbClr>
            </a:outerShdw>
          </a:effectLst>
        </p:spPr>
      </p:pic>
      <p:pic>
        <p:nvPicPr>
          <p:cNvPr id="8" name="Picture 7" descr="C:\Users\Mahmoud\Pictures\Picture1b.jpg"/>
          <p:cNvPicPr/>
          <p:nvPr/>
        </p:nvPicPr>
        <p:blipFill>
          <a:blip r:embed="rId3"/>
          <a:srcRect l="1435" t="1480" r="2451" b="2319"/>
          <a:stretch>
            <a:fillRect/>
          </a:stretch>
        </p:blipFill>
        <p:spPr bwMode="auto">
          <a:xfrm>
            <a:off x="228600" y="533400"/>
            <a:ext cx="5105400" cy="4953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091522282"/>
      </p:ext>
    </p:extLst>
  </p:cSld>
  <p:clrMapOvr>
    <a:masterClrMapping/>
  </p:clrMapOvr>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417638"/>
            <a:ext cx="8534400" cy="5181600"/>
          </a:xfrm>
        </p:spPr>
        <p:txBody>
          <a:bodyPr/>
          <a:lstStyle/>
          <a:p>
            <a:pPr algn="r" rtl="1"/>
            <a:r>
              <a:rPr lang="fa-IR" sz="3200" b="1" dirty="0" smtClean="0">
                <a:cs typeface="B Nazanin" panose="00000400000000000000" pitchFamily="2" charset="-78"/>
              </a:rPr>
              <a:t>اقدامات </a:t>
            </a:r>
            <a:r>
              <a:rPr lang="fa-IR" sz="3200" b="1" dirty="0">
                <a:cs typeface="B Nazanin" panose="00000400000000000000" pitchFamily="2" charset="-78"/>
              </a:rPr>
              <a:t>کمک کننده دیگر</a:t>
            </a:r>
            <a:r>
              <a:rPr lang="fa-IR" sz="3200" b="1" dirty="0" smtClean="0">
                <a:cs typeface="B Nazanin" panose="00000400000000000000" pitchFamily="2" charset="-78"/>
              </a:rPr>
              <a:t>:</a:t>
            </a:r>
            <a:endParaRPr lang="fa-IR" sz="3200" dirty="0" smtClean="0">
              <a:cs typeface="B Nazanin" panose="00000400000000000000" pitchFamily="2" charset="-78"/>
            </a:endParaRPr>
          </a:p>
          <a:p>
            <a:pPr lvl="1" algn="r" rtl="1"/>
            <a:r>
              <a:rPr lang="fa-IR" sz="3200" dirty="0">
                <a:cs typeface="B Nazanin" panose="00000400000000000000" pitchFamily="2" charset="-78"/>
              </a:rPr>
              <a:t>ماساژ گردن و پشت کمک کننده </a:t>
            </a:r>
            <a:r>
              <a:rPr lang="fa-IR" sz="3200" dirty="0" smtClean="0">
                <a:cs typeface="B Nazanin" panose="00000400000000000000" pitchFamily="2" charset="-78"/>
              </a:rPr>
              <a:t>است</a:t>
            </a:r>
          </a:p>
          <a:p>
            <a:pPr lvl="1" algn="r" rtl="1"/>
            <a:r>
              <a:rPr lang="en-US" sz="3200" dirty="0" err="1" smtClean="0">
                <a:cs typeface="B Nazanin" panose="00000400000000000000" pitchFamily="2" charset="-78"/>
              </a:rPr>
              <a:t>Serrapeptase,Ultrasound</a:t>
            </a:r>
            <a:r>
              <a:rPr lang="en-US" sz="3200" dirty="0" smtClean="0">
                <a:cs typeface="B Nazanin" panose="00000400000000000000" pitchFamily="2" charset="-78"/>
              </a:rPr>
              <a:t> </a:t>
            </a:r>
            <a:endParaRPr lang="fa-IR" sz="3200" dirty="0" smtClean="0">
              <a:cs typeface="B Nazanin" panose="00000400000000000000" pitchFamily="2" charset="-78"/>
            </a:endParaRPr>
          </a:p>
          <a:p>
            <a:pPr lvl="1" algn="r" rtl="1"/>
            <a:r>
              <a:rPr lang="fa-IR" sz="3200" dirty="0" smtClean="0">
                <a:cs typeface="B Nazanin" panose="00000400000000000000" pitchFamily="2" charset="-78"/>
              </a:rPr>
              <a:t>استفاده از</a:t>
            </a:r>
            <a:r>
              <a:rPr lang="en-US" sz="3200" dirty="0" smtClean="0">
                <a:cs typeface="B Nazanin" panose="00000400000000000000" pitchFamily="2" charset="-78"/>
                <a:hlinkClick r:id="" action="ppaction://noaction"/>
              </a:rPr>
              <a:t>Breast </a:t>
            </a:r>
            <a:r>
              <a:rPr lang="en-US" sz="3200" dirty="0">
                <a:cs typeface="B Nazanin" panose="00000400000000000000" pitchFamily="2" charset="-78"/>
                <a:hlinkClick r:id="" action="ppaction://noaction"/>
              </a:rPr>
              <a:t>shell </a:t>
            </a:r>
            <a:r>
              <a:rPr lang="fa-IR" sz="3200" dirty="0" smtClean="0">
                <a:cs typeface="B Nazanin" panose="00000400000000000000" pitchFamily="2" charset="-78"/>
              </a:rPr>
              <a:t>در </a:t>
            </a:r>
            <a:r>
              <a:rPr lang="fa-IR" sz="3200" dirty="0">
                <a:cs typeface="B Nazanin" panose="00000400000000000000" pitchFamily="2" charset="-78"/>
              </a:rPr>
              <a:t>کاهش احتقان هاله</a:t>
            </a:r>
          </a:p>
          <a:p>
            <a:pPr lvl="1" algn="r" rtl="1"/>
            <a:r>
              <a:rPr lang="fa-IR" sz="3200" b="1" u="sng" dirty="0" smtClean="0">
                <a:cs typeface="B Nazanin" panose="00000400000000000000" pitchFamily="2" charset="-78"/>
              </a:rPr>
              <a:t>نرم </a:t>
            </a:r>
            <a:r>
              <a:rPr lang="fa-IR" sz="3200" b="1" u="sng" dirty="0">
                <a:cs typeface="B Nazanin" panose="00000400000000000000" pitchFamily="2" charset="-78"/>
              </a:rPr>
              <a:t>کردن هاله قبل گرفتن پستان </a:t>
            </a:r>
            <a:r>
              <a:rPr lang="fa-IR" sz="3200" dirty="0" smtClean="0">
                <a:cs typeface="B Nazanin" panose="00000400000000000000" pitchFamily="2" charset="-78"/>
              </a:rPr>
              <a:t>در </a:t>
            </a:r>
            <a:r>
              <a:rPr lang="fa-IR" sz="3200" dirty="0">
                <a:cs typeface="B Nazanin" panose="00000400000000000000" pitchFamily="2" charset="-78"/>
              </a:rPr>
              <a:t>صورت ادم هاله </a:t>
            </a:r>
            <a:r>
              <a:rPr lang="fa-IR" sz="3200" b="1" dirty="0">
                <a:cs typeface="B Nazanin" panose="00000400000000000000" pitchFamily="2" charset="-78"/>
              </a:rPr>
              <a:t>کاهش ادم </a:t>
            </a:r>
            <a:r>
              <a:rPr lang="fa-IR" sz="3200" dirty="0">
                <a:cs typeface="B Nazanin" panose="00000400000000000000" pitchFamily="2" charset="-78"/>
              </a:rPr>
              <a:t>با روش استفاده ازفشار انگشت ها در هاله اطراف نیپل  </a:t>
            </a:r>
            <a:r>
              <a:rPr lang="en-US" sz="3200" dirty="0">
                <a:cs typeface="B Nazanin" panose="00000400000000000000" pitchFamily="2" charset="-78"/>
              </a:rPr>
              <a:t> </a:t>
            </a:r>
            <a:r>
              <a:rPr lang="fa-IR" sz="3200" dirty="0">
                <a:cs typeface="B Nazanin" panose="00000400000000000000" pitchFamily="2" charset="-78"/>
              </a:rPr>
              <a:t>(</a:t>
            </a:r>
            <a:r>
              <a:rPr lang="en-US" sz="3200" dirty="0">
                <a:cs typeface="B Nazanin" panose="00000400000000000000" pitchFamily="2" charset="-78"/>
              </a:rPr>
              <a:t>RPS</a:t>
            </a:r>
            <a:r>
              <a:rPr lang="fa-IR" sz="3200" dirty="0">
                <a:cs typeface="B Nazanin" panose="00000400000000000000" pitchFamily="2" charset="-78"/>
              </a:rPr>
              <a:t> )</a:t>
            </a:r>
            <a:r>
              <a:rPr lang="en-US" sz="3200" dirty="0">
                <a:cs typeface="B Nazanin" panose="00000400000000000000" pitchFamily="2" charset="-78"/>
              </a:rPr>
              <a:t> </a:t>
            </a:r>
            <a:endParaRPr lang="fa-IR" sz="3200" dirty="0" smtClean="0">
              <a:cs typeface="B Nazanin" panose="00000400000000000000" pitchFamily="2" charset="-78"/>
            </a:endParaRPr>
          </a:p>
        </p:txBody>
      </p:sp>
      <p:graphicFrame>
        <p:nvGraphicFramePr>
          <p:cNvPr id="5" name="Diagram 4"/>
          <p:cNvGraphicFramePr/>
          <p:nvPr>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05883136"/>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68962" name="Picture 2" descr="C:\slides\Update slides\new pic\my pic and video\20120822_104224.jpg"/>
          <p:cNvPicPr>
            <a:picLocks noChangeAspect="1" noChangeArrowheads="1"/>
          </p:cNvPicPr>
          <p:nvPr/>
        </p:nvPicPr>
        <p:blipFill>
          <a:blip r:embed="rId2" cstate="print"/>
          <a:srcRect l="2955" t="18554" r="5448" b="24936"/>
          <a:stretch>
            <a:fillRect/>
          </a:stretch>
        </p:blipFill>
        <p:spPr bwMode="auto">
          <a:xfrm>
            <a:off x="381000" y="1447800"/>
            <a:ext cx="4429155" cy="364333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68963" name="Picture 3" descr="C:\slides\Update slides\new pic\my pic and video\20120822_104233.jpg"/>
          <p:cNvPicPr>
            <a:picLocks noChangeAspect="1" noChangeArrowheads="1"/>
          </p:cNvPicPr>
          <p:nvPr/>
        </p:nvPicPr>
        <p:blipFill>
          <a:blip r:embed="rId3" cstate="print"/>
          <a:srcRect l="7789" t="15625" r="2581" b="18746"/>
          <a:stretch>
            <a:fillRect/>
          </a:stretch>
        </p:blipFill>
        <p:spPr bwMode="auto">
          <a:xfrm>
            <a:off x="4810155" y="1447799"/>
            <a:ext cx="3731780" cy="36433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Content Placeholder 3"/>
          <p:cNvSpPr>
            <a:spLocks noGrp="1"/>
          </p:cNvSpPr>
          <p:nvPr>
            <p:ph idx="1"/>
          </p:nvPr>
        </p:nvSpPr>
        <p:spPr>
          <a:xfrm>
            <a:off x="477265" y="565175"/>
            <a:ext cx="8229600" cy="4525962"/>
          </a:xfrm>
        </p:spPr>
        <p:txBody>
          <a:bodyPr/>
          <a:lstStyle/>
          <a:p>
            <a:pPr marL="109537" indent="0">
              <a:buNone/>
            </a:pPr>
            <a:r>
              <a:rPr lang="fa-IR" dirty="0" smtClean="0"/>
              <a:t> </a:t>
            </a:r>
            <a:endParaRPr lang="en-US" dirty="0"/>
          </a:p>
        </p:txBody>
      </p:sp>
      <p:sp>
        <p:nvSpPr>
          <p:cNvPr id="5" name="Rectangle 4"/>
          <p:cNvSpPr/>
          <p:nvPr/>
        </p:nvSpPr>
        <p:spPr>
          <a:xfrm>
            <a:off x="3757708" y="5091137"/>
            <a:ext cx="2297424" cy="523220"/>
          </a:xfrm>
          <a:prstGeom prst="rect">
            <a:avLst/>
          </a:prstGeom>
        </p:spPr>
        <p:txBody>
          <a:bodyPr wrap="none">
            <a:spAutoFit/>
          </a:bodyPr>
          <a:lstStyle/>
          <a:p>
            <a:r>
              <a:rPr lang="en-US" sz="2800" dirty="0">
                <a:solidFill>
                  <a:prstClr val="black"/>
                </a:solidFill>
              </a:rPr>
              <a:t>Breast shell </a:t>
            </a:r>
          </a:p>
        </p:txBody>
      </p:sp>
    </p:spTree>
    <p:extLst>
      <p:ext uri="{BB962C8B-B14F-4D97-AF65-F5344CB8AC3E}">
        <p14:creationId xmlns:p14="http://schemas.microsoft.com/office/powerpoint/2010/main" val="2587386678"/>
      </p:ext>
    </p:extLst>
  </p:cSld>
  <p:clrMapOvr>
    <a:masterClrMapping/>
  </p:clrMapOvr>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800100" y="2057400"/>
            <a:ext cx="7772400" cy="931469"/>
          </a:xfrm>
        </p:spPr>
        <p:txBody>
          <a:bodyPr>
            <a:normAutofit/>
          </a:bodyPr>
          <a:lstStyle/>
          <a:p>
            <a:r>
              <a:rPr lang="fa-IR" sz="4000" dirty="0">
                <a:cs typeface="B Nazanin" panose="00000400000000000000" pitchFamily="2" charset="-78"/>
              </a:rPr>
              <a:t>مهمترین </a:t>
            </a:r>
            <a:r>
              <a:rPr lang="fa-IR" sz="4000" dirty="0" smtClean="0">
                <a:cs typeface="B Nazanin" panose="00000400000000000000" pitchFamily="2" charset="-78"/>
              </a:rPr>
              <a:t>اقدام در</a:t>
            </a:r>
            <a:r>
              <a:rPr lang="fa-IR" sz="4000" dirty="0" smtClean="0">
                <a:effectLst>
                  <a:outerShdw blurRad="38100" dist="38100" dir="2700000" algn="tl">
                    <a:srgbClr val="000000">
                      <a:alpha val="43137"/>
                    </a:srgbClr>
                  </a:outerShdw>
                </a:effectLst>
                <a:cs typeface="B Nazanin" panose="00000400000000000000" pitchFamily="2" charset="-78"/>
              </a:rPr>
              <a:t>احتقان </a:t>
            </a:r>
            <a:r>
              <a:rPr lang="fa-IR" sz="4000" dirty="0">
                <a:effectLst>
                  <a:outerShdw blurRad="38100" dist="38100" dir="2700000" algn="tl">
                    <a:srgbClr val="000000">
                      <a:alpha val="43137"/>
                    </a:srgbClr>
                  </a:outerShdw>
                </a:effectLst>
                <a:cs typeface="B Nazanin" panose="00000400000000000000" pitchFamily="2" charset="-78"/>
              </a:rPr>
              <a:t>پستان با ادم </a:t>
            </a:r>
            <a:r>
              <a:rPr lang="fa-IR" sz="4000" dirty="0" smtClean="0">
                <a:effectLst>
                  <a:outerShdw blurRad="38100" dist="38100" dir="2700000" algn="tl">
                    <a:srgbClr val="000000">
                      <a:alpha val="43137"/>
                    </a:srgbClr>
                  </a:outerShdw>
                </a:effectLst>
                <a:cs typeface="B Nazanin" panose="00000400000000000000" pitchFamily="2" charset="-78"/>
              </a:rPr>
              <a:t>هاله: </a:t>
            </a:r>
            <a:endParaRPr lang="en-US" sz="4000" dirty="0"/>
          </a:p>
        </p:txBody>
      </p:sp>
      <p:sp>
        <p:nvSpPr>
          <p:cNvPr id="2" name="Content Placeholder 1"/>
          <p:cNvSpPr>
            <a:spLocks noGrp="1"/>
          </p:cNvSpPr>
          <p:nvPr>
            <p:ph type="subTitle" idx="1"/>
          </p:nvPr>
        </p:nvSpPr>
        <p:spPr>
          <a:xfrm>
            <a:off x="685800" y="3352800"/>
            <a:ext cx="8001000" cy="1199704"/>
          </a:xfrm>
        </p:spPr>
        <p:txBody>
          <a:bodyPr>
            <a:normAutofit fontScale="92500" lnSpcReduction="20000"/>
          </a:bodyPr>
          <a:lstStyle/>
          <a:p>
            <a:r>
              <a:rPr lang="fa-IR" sz="2800" b="1" u="sng" dirty="0" smtClean="0">
                <a:cs typeface="B Nazanin" panose="00000400000000000000" pitchFamily="2" charset="-78"/>
              </a:rPr>
              <a:t>نرم </a:t>
            </a:r>
            <a:r>
              <a:rPr lang="fa-IR" sz="2800" b="1" u="sng" dirty="0">
                <a:cs typeface="B Nazanin" panose="00000400000000000000" pitchFamily="2" charset="-78"/>
              </a:rPr>
              <a:t>کردن </a:t>
            </a:r>
            <a:r>
              <a:rPr lang="fa-IR" sz="2800" dirty="0">
                <a:cs typeface="B Nazanin" panose="00000400000000000000" pitchFamily="2" charset="-78"/>
              </a:rPr>
              <a:t> ادم </a:t>
            </a:r>
            <a:r>
              <a:rPr lang="fa-IR" sz="2800" b="1" u="sng" dirty="0" smtClean="0">
                <a:cs typeface="B Nazanin" panose="00000400000000000000" pitchFamily="2" charset="-78"/>
              </a:rPr>
              <a:t>هاله </a:t>
            </a:r>
            <a:r>
              <a:rPr lang="fa-IR" sz="2800" b="1" u="sng" dirty="0">
                <a:cs typeface="B Nazanin" panose="00000400000000000000" pitchFamily="2" charset="-78"/>
              </a:rPr>
              <a:t>قبل گرفتن پستان </a:t>
            </a:r>
            <a:r>
              <a:rPr lang="fa-IR" sz="2800" dirty="0" smtClean="0">
                <a:cs typeface="B Nazanin" panose="00000400000000000000" pitchFamily="2" charset="-78"/>
              </a:rPr>
              <a:t>با </a:t>
            </a:r>
            <a:r>
              <a:rPr lang="fa-IR" sz="2800" dirty="0">
                <a:cs typeface="B Nazanin" panose="00000400000000000000" pitchFamily="2" charset="-78"/>
              </a:rPr>
              <a:t>روش استفاده ازفشار انگشت ها در هاله اطراف نیپل  </a:t>
            </a:r>
            <a:r>
              <a:rPr lang="en-US" sz="2800" dirty="0">
                <a:cs typeface="B Nazanin" panose="00000400000000000000" pitchFamily="2" charset="-78"/>
              </a:rPr>
              <a:t> </a:t>
            </a:r>
            <a:r>
              <a:rPr lang="fa-IR" sz="2800" dirty="0">
                <a:cs typeface="B Nazanin" panose="00000400000000000000" pitchFamily="2" charset="-78"/>
                <a:hlinkClick r:id="" action="ppaction://noaction"/>
              </a:rPr>
              <a:t>(</a:t>
            </a:r>
            <a:r>
              <a:rPr lang="en-US" sz="2800" dirty="0">
                <a:cs typeface="B Nazanin" panose="00000400000000000000" pitchFamily="2" charset="-78"/>
                <a:hlinkClick r:id="" action="ppaction://noaction"/>
              </a:rPr>
              <a:t>RPS</a:t>
            </a:r>
            <a:r>
              <a:rPr lang="fa-IR" sz="2800" dirty="0">
                <a:cs typeface="B Nazanin" panose="00000400000000000000" pitchFamily="2" charset="-78"/>
                <a:hlinkClick r:id="" action="ppaction://noaction"/>
              </a:rPr>
              <a:t> )</a:t>
            </a:r>
            <a:r>
              <a:rPr lang="en-US" sz="2800" dirty="0">
                <a:cs typeface="B Nazanin" panose="00000400000000000000" pitchFamily="2" charset="-78"/>
              </a:rPr>
              <a:t> </a:t>
            </a:r>
            <a:endParaRPr lang="fa-IR" sz="2800" dirty="0" smtClean="0">
              <a:cs typeface="B Nazanin" panose="00000400000000000000" pitchFamily="2" charset="-78"/>
            </a:endParaRPr>
          </a:p>
          <a:p>
            <a:r>
              <a:rPr lang="en-US" sz="2800" dirty="0">
                <a:solidFill>
                  <a:srgbClr val="FF0000"/>
                </a:solidFill>
                <a:cs typeface="B Nazanin" panose="00000400000000000000" pitchFamily="2" charset="-78"/>
              </a:rPr>
              <a:t>Reverse Pressure Softening </a:t>
            </a:r>
          </a:p>
          <a:p>
            <a:endParaRPr lang="fa-IR" sz="2800" dirty="0">
              <a:cs typeface="B Nazanin" panose="00000400000000000000" pitchFamily="2" charset="-78"/>
            </a:endParaRPr>
          </a:p>
        </p:txBody>
      </p:sp>
    </p:spTree>
    <p:extLst>
      <p:ext uri="{BB962C8B-B14F-4D97-AF65-F5344CB8AC3E}">
        <p14:creationId xmlns:p14="http://schemas.microsoft.com/office/powerpoint/2010/main" val="2962193823"/>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slides\Update slides\Breast\pic\fig1a.jpg"/>
          <p:cNvPicPr>
            <a:picLocks noChangeAspect="1" noChangeArrowheads="1"/>
          </p:cNvPicPr>
          <p:nvPr/>
        </p:nvPicPr>
        <p:blipFill rotWithShape="1">
          <a:blip r:embed="rId3">
            <a:biLevel thresh="75000"/>
            <a:extLst>
              <a:ext uri="{28A0092B-C50C-407E-A947-70E740481C1C}">
                <a14:useLocalDpi xmlns:a14="http://schemas.microsoft.com/office/drawing/2010/main" val="0"/>
              </a:ext>
            </a:extLst>
          </a:blip>
          <a:srcRect b="6897"/>
          <a:stretch/>
        </p:blipFill>
        <p:spPr bwMode="auto">
          <a:xfrm>
            <a:off x="195001" y="3782688"/>
            <a:ext cx="3108961" cy="289455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D:\slides\Update slides\Breast\pic\fig2.jpg"/>
          <p:cNvPicPr>
            <a:picLocks noChangeAspect="1" noChangeArrowheads="1"/>
          </p:cNvPicPr>
          <p:nvPr/>
        </p:nvPicPr>
        <p:blipFill rotWithShape="1">
          <a:blip r:embed="rId4">
            <a:extLst>
              <a:ext uri="{28A0092B-C50C-407E-A947-70E740481C1C}">
                <a14:useLocalDpi xmlns:a14="http://schemas.microsoft.com/office/drawing/2010/main" val="0"/>
              </a:ext>
            </a:extLst>
          </a:blip>
          <a:srcRect b="5797"/>
          <a:stretch/>
        </p:blipFill>
        <p:spPr bwMode="auto">
          <a:xfrm>
            <a:off x="609600" y="316232"/>
            <a:ext cx="3429000" cy="2971800"/>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D:\slides\Update slides\Breast\pic\fig2a.jpg"/>
          <p:cNvPicPr>
            <a:picLocks noChangeAspect="1" noChangeArrowheads="1"/>
          </p:cNvPicPr>
          <p:nvPr/>
        </p:nvPicPr>
        <p:blipFill rotWithShape="1">
          <a:blip r:embed="rId5">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rcRect b="7882"/>
          <a:stretch/>
        </p:blipFill>
        <p:spPr bwMode="auto">
          <a:xfrm>
            <a:off x="4914899" y="358903"/>
            <a:ext cx="3442973" cy="3070097"/>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D:\slides\Update slides\Breast\pic\fig4.jpg"/>
          <p:cNvPicPr>
            <a:picLocks noChangeAspect="1" noChangeArrowheads="1"/>
          </p:cNvPicPr>
          <p:nvPr/>
        </p:nvPicPr>
        <p:blipFill rotWithShape="1">
          <a:blip r:embed="rId7">
            <a:clrChange>
              <a:clrFrom>
                <a:srgbClr val="B3B3B3"/>
              </a:clrFrom>
              <a:clrTo>
                <a:srgbClr val="B3B3B3">
                  <a:alpha val="0"/>
                </a:srgbClr>
              </a:clrTo>
            </a:clrChange>
            <a:biLevel thresh="75000"/>
            <a:extLst>
              <a:ext uri="{BEBA8EAE-BF5A-486C-A8C5-ECC9F3942E4B}">
                <a14:imgProps xmlns:a14="http://schemas.microsoft.com/office/drawing/2010/main">
                  <a14:imgLayer r:embed="rId8">
                    <a14:imgEffect>
                      <a14:colorTemperature colorTemp="5900"/>
                    </a14:imgEffect>
                    <a14:imgEffect>
                      <a14:saturation sat="200000"/>
                    </a14:imgEffect>
                    <a14:imgEffect>
                      <a14:brightnessContrast bright="20000" contrast="-40000"/>
                    </a14:imgEffect>
                  </a14:imgLayer>
                </a14:imgProps>
              </a:ext>
              <a:ext uri="{28A0092B-C50C-407E-A947-70E740481C1C}">
                <a14:useLocalDpi xmlns:a14="http://schemas.microsoft.com/office/drawing/2010/main" val="0"/>
              </a:ext>
            </a:extLst>
          </a:blip>
          <a:srcRect b="6862"/>
          <a:stretch/>
        </p:blipFill>
        <p:spPr bwMode="auto">
          <a:xfrm>
            <a:off x="5844988" y="3782688"/>
            <a:ext cx="3239436" cy="2895600"/>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descr="D:\slides\Update slides\Breast\pic\fig3.jpg"/>
          <p:cNvPicPr>
            <a:picLocks noChangeAspect="1" noChangeArrowheads="1"/>
          </p:cNvPicPr>
          <p:nvPr/>
        </p:nvPicPr>
        <p:blipFill rotWithShape="1">
          <a:blip r:embed="rId9">
            <a:biLevel thresh="75000"/>
            <a:extLst>
              <a:ext uri="{BEBA8EAE-BF5A-486C-A8C5-ECC9F3942E4B}">
                <a14:imgProps xmlns:a14="http://schemas.microsoft.com/office/drawing/2010/main">
                  <a14:imgLayer r:embed="rId10">
                    <a14:imgEffect>
                      <a14:brightnessContrast bright="20000" contrast="-40000"/>
                    </a14:imgEffect>
                  </a14:imgLayer>
                </a14:imgProps>
              </a:ext>
              <a:ext uri="{28A0092B-C50C-407E-A947-70E740481C1C}">
                <a14:useLocalDpi xmlns:a14="http://schemas.microsoft.com/office/drawing/2010/main" val="0"/>
              </a:ext>
            </a:extLst>
          </a:blip>
          <a:srcRect t="7451"/>
          <a:stretch/>
        </p:blipFill>
        <p:spPr bwMode="auto">
          <a:xfrm>
            <a:off x="3124200" y="3645709"/>
            <a:ext cx="3124200" cy="316850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52858"/>
            <a:ext cx="9144000" cy="6752283"/>
          </a:xfrm>
          <a:prstGeom prst="rect">
            <a:avLst/>
          </a:prstGeom>
        </p:spPr>
      </p:pic>
      <p:sp>
        <p:nvSpPr>
          <p:cNvPr id="3" name="Rectangle 2"/>
          <p:cNvSpPr/>
          <p:nvPr/>
        </p:nvSpPr>
        <p:spPr>
          <a:xfrm>
            <a:off x="1213287" y="358903"/>
            <a:ext cx="7403224" cy="646331"/>
          </a:xfrm>
          <a:prstGeom prst="rect">
            <a:avLst/>
          </a:prstGeom>
        </p:spPr>
        <p:txBody>
          <a:bodyPr wrap="square">
            <a:spAutoFit/>
          </a:bodyPr>
          <a:lstStyle/>
          <a:p>
            <a:r>
              <a:rPr lang="en-US" sz="3600" b="1" dirty="0">
                <a:effectLst>
                  <a:outerShdw blurRad="38100" dist="38100" dir="2700000" algn="tl">
                    <a:srgbClr val="000000">
                      <a:alpha val="43137"/>
                    </a:srgbClr>
                  </a:outerShdw>
                </a:effectLst>
              </a:rPr>
              <a:t>Reverse Pressure Softening </a:t>
            </a:r>
          </a:p>
        </p:txBody>
      </p:sp>
    </p:spTree>
    <p:extLst>
      <p:ext uri="{BB962C8B-B14F-4D97-AF65-F5344CB8AC3E}">
        <p14:creationId xmlns:p14="http://schemas.microsoft.com/office/powerpoint/2010/main" val="30509620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301752" y="2428868"/>
            <a:ext cx="8503920" cy="3670180"/>
          </a:xfrm>
        </p:spPr>
        <p:txBody>
          <a:bodyPr>
            <a:normAutofit/>
          </a:bodyPr>
          <a:lstStyle/>
          <a:p>
            <a:pPr algn="ctr" rtl="1"/>
            <a:r>
              <a:rPr lang="fa-IR" sz="4400" b="1" dirty="0" smtClean="0">
                <a:solidFill>
                  <a:schemeClr val="accent2">
                    <a:lumMod val="60000"/>
                    <a:lumOff val="40000"/>
                  </a:schemeClr>
                </a:solidFill>
                <a:cs typeface="B Titr" pitchFamily="2" charset="-78"/>
              </a:rPr>
              <a:t>مهارت دوم : پرسیدن سوالات باز </a:t>
            </a:r>
            <a:endParaRPr lang="en-US" sz="4400" b="1" dirty="0">
              <a:solidFill>
                <a:schemeClr val="accent2">
                  <a:lumMod val="60000"/>
                  <a:lumOff val="40000"/>
                </a:schemeClr>
              </a:solidFill>
              <a:cs typeface="B Titr"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3790956"/>
            <a:ext cx="5238750" cy="495300"/>
          </a:xfrm>
          <a:prstGeom prst="rect">
            <a:avLst/>
          </a:prstGeom>
          <a:noFill/>
        </p:spPr>
      </p:pic>
      <p:pic>
        <p:nvPicPr>
          <p:cNvPr id="12290"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3071802" y="214290"/>
            <a:ext cx="2786082" cy="2118512"/>
          </a:xfrm>
          <a:prstGeom prst="rect">
            <a:avLst/>
          </a:prstGeom>
          <a:noFill/>
        </p:spPr>
      </p:pic>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4847" t="9156" r="6292" b="12554"/>
          <a:stretch/>
        </p:blipFill>
        <p:spPr>
          <a:xfrm>
            <a:off x="762000" y="1441287"/>
            <a:ext cx="3733800" cy="2511830"/>
          </a:xfrm>
        </p:spPr>
      </p:pic>
      <p:graphicFrame>
        <p:nvGraphicFramePr>
          <p:cNvPr id="4" name="Diagram 3"/>
          <p:cNvGraphicFramePr/>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p:cNvPicPr>
            <a:picLocks noChangeAspect="1"/>
          </p:cNvPicPr>
          <p:nvPr/>
        </p:nvPicPr>
        <p:blipFill rotWithShape="1">
          <a:blip r:embed="rId8">
            <a:extLst>
              <a:ext uri="{28A0092B-C50C-407E-A947-70E740481C1C}">
                <a14:useLocalDpi xmlns:a14="http://schemas.microsoft.com/office/drawing/2010/main" val="0"/>
              </a:ext>
            </a:extLst>
          </a:blip>
          <a:srcRect l="7038" t="10054" r="10439" b="12482"/>
          <a:stretch/>
        </p:blipFill>
        <p:spPr>
          <a:xfrm>
            <a:off x="4619298" y="4011277"/>
            <a:ext cx="3626068" cy="2599019"/>
          </a:xfrm>
          <a:prstGeom prst="rect">
            <a:avLst/>
          </a:prstGeom>
        </p:spPr>
      </p:pic>
      <p:pic>
        <p:nvPicPr>
          <p:cNvPr id="7" name="Picture 6"/>
          <p:cNvPicPr>
            <a:picLocks noChangeAspect="1"/>
          </p:cNvPicPr>
          <p:nvPr/>
        </p:nvPicPr>
        <p:blipFill rotWithShape="1">
          <a:blip r:embed="rId9">
            <a:extLst>
              <a:ext uri="{28A0092B-C50C-407E-A947-70E740481C1C}">
                <a14:useLocalDpi xmlns:a14="http://schemas.microsoft.com/office/drawing/2010/main" val="0"/>
              </a:ext>
            </a:extLst>
          </a:blip>
          <a:srcRect l="6398" t="10179" r="19013" b="23466"/>
          <a:stretch/>
        </p:blipFill>
        <p:spPr>
          <a:xfrm>
            <a:off x="4619297" y="1499447"/>
            <a:ext cx="3581400" cy="2432649"/>
          </a:xfrm>
          <a:prstGeom prst="rect">
            <a:avLst/>
          </a:prstGeom>
        </p:spPr>
      </p:pic>
      <p:pic>
        <p:nvPicPr>
          <p:cNvPr id="8" name="Picture 7"/>
          <p:cNvPicPr>
            <a:picLocks noChangeAspect="1"/>
          </p:cNvPicPr>
          <p:nvPr/>
        </p:nvPicPr>
        <p:blipFill rotWithShape="1">
          <a:blip r:embed="rId10">
            <a:extLst>
              <a:ext uri="{28A0092B-C50C-407E-A947-70E740481C1C}">
                <a14:useLocalDpi xmlns:a14="http://schemas.microsoft.com/office/drawing/2010/main" val="0"/>
              </a:ext>
            </a:extLst>
          </a:blip>
          <a:srcRect l="5814" t="8378" r="11022" b="14544"/>
          <a:stretch/>
        </p:blipFill>
        <p:spPr>
          <a:xfrm>
            <a:off x="762000" y="4003042"/>
            <a:ext cx="3733800" cy="2642381"/>
          </a:xfrm>
          <a:prstGeom prst="rect">
            <a:avLst/>
          </a:prstGeom>
        </p:spPr>
      </p:pic>
    </p:spTree>
    <p:extLst>
      <p:ext uri="{BB962C8B-B14F-4D97-AF65-F5344CB8AC3E}">
        <p14:creationId xmlns:p14="http://schemas.microsoft.com/office/powerpoint/2010/main" val="1066784873"/>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1481138"/>
            <a:ext cx="8534400" cy="4525962"/>
          </a:xfrm>
        </p:spPr>
        <p:txBody>
          <a:bodyPr/>
          <a:lstStyle/>
          <a:p>
            <a:pPr algn="ctr"/>
            <a:r>
              <a:rPr lang="fa-IR" sz="3600" b="1" dirty="0" smtClean="0">
                <a:cs typeface="B Nazanin" panose="00000400000000000000" pitchFamily="2" charset="-78"/>
              </a:rPr>
              <a:t>2-زخم </a:t>
            </a:r>
            <a:r>
              <a:rPr lang="fa-IR" sz="3600" b="1" dirty="0">
                <a:cs typeface="B Nazanin" panose="00000400000000000000" pitchFamily="2" charset="-78"/>
              </a:rPr>
              <a:t>و شقاق پستان به چه دلیل ایجاد می شود؟</a:t>
            </a:r>
            <a:endParaRPr lang="en-US" sz="3600" b="1" dirty="0">
              <a:cs typeface="B Nazanin" panose="00000400000000000000" pitchFamily="2" charset="-78"/>
            </a:endParaRPr>
          </a:p>
        </p:txBody>
      </p:sp>
    </p:spTree>
    <p:extLst>
      <p:ext uri="{BB962C8B-B14F-4D97-AF65-F5344CB8AC3E}">
        <p14:creationId xmlns:p14="http://schemas.microsoft.com/office/powerpoint/2010/main" val="16816310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914400" y="1524000"/>
            <a:ext cx="7467600" cy="4525962"/>
          </a:xfrm>
        </p:spPr>
        <p:txBody>
          <a:bodyPr/>
          <a:lstStyle/>
          <a:p>
            <a:pPr algn="r" rtl="1">
              <a:lnSpc>
                <a:spcPct val="150000"/>
              </a:lnSpc>
            </a:pPr>
            <a:r>
              <a:rPr lang="fa-IR" sz="3200" dirty="0" smtClean="0">
                <a:cs typeface="B Nazanin" panose="00000400000000000000" pitchFamily="2" charset="-78"/>
              </a:rPr>
              <a:t>نوک </a:t>
            </a:r>
            <a:r>
              <a:rPr lang="fa-IR" sz="3200" dirty="0">
                <a:cs typeface="B Nazanin" panose="00000400000000000000" pitchFamily="2" charset="-78"/>
              </a:rPr>
              <a:t>پستان به ظاهر طبیعی است. </a:t>
            </a:r>
            <a:endParaRPr lang="en-US" sz="3200" dirty="0" smtClean="0">
              <a:cs typeface="B Nazanin" panose="00000400000000000000" pitchFamily="2" charset="-78"/>
            </a:endParaRPr>
          </a:p>
          <a:p>
            <a:pPr algn="r" rtl="1">
              <a:lnSpc>
                <a:spcPct val="150000"/>
              </a:lnSpc>
            </a:pPr>
            <a:r>
              <a:rPr lang="fa-IR" sz="3200" dirty="0" smtClean="0">
                <a:cs typeface="B Nazanin" panose="00000400000000000000" pitchFamily="2" charset="-78"/>
              </a:rPr>
              <a:t>درآخر بارداری و اوایل شیردهی</a:t>
            </a:r>
          </a:p>
          <a:p>
            <a:pPr algn="r" rtl="1">
              <a:lnSpc>
                <a:spcPct val="150000"/>
              </a:lnSpc>
            </a:pPr>
            <a:r>
              <a:rPr lang="fa-IR" sz="3200" dirty="0" smtClean="0">
                <a:cs typeface="B Nazanin" panose="00000400000000000000" pitchFamily="2" charset="-78"/>
              </a:rPr>
              <a:t>با شدت بیشتر در 6-3 روز بعد زایمان</a:t>
            </a:r>
          </a:p>
          <a:p>
            <a:pPr algn="r" rtl="1">
              <a:lnSpc>
                <a:spcPct val="150000"/>
              </a:lnSpc>
            </a:pPr>
            <a:r>
              <a:rPr lang="fa-IR" sz="3200" dirty="0" smtClean="0">
                <a:cs typeface="B Nazanin" panose="00000400000000000000" pitchFamily="2" charset="-78"/>
              </a:rPr>
              <a:t>حساس بودن خیلی خفیف در شروع </a:t>
            </a:r>
            <a:r>
              <a:rPr lang="fa-IR" sz="3200" dirty="0" err="1" smtClean="0">
                <a:cs typeface="B Nazanin" panose="00000400000000000000" pitchFamily="2" charset="-78"/>
              </a:rPr>
              <a:t>تغذيه</a:t>
            </a:r>
            <a:r>
              <a:rPr lang="fa-IR" sz="3200" dirty="0" smtClean="0">
                <a:cs typeface="B Nazanin" panose="00000400000000000000" pitchFamily="2" charset="-78"/>
              </a:rPr>
              <a:t> ولی بهبودی در مدت 2-1 دقیقه    </a:t>
            </a:r>
            <a:endParaRPr lang="fa-IR" sz="3200" dirty="0">
              <a:cs typeface="B Nazanin" panose="00000400000000000000" pitchFamily="2" charset="-78"/>
            </a:endParaRPr>
          </a:p>
        </p:txBody>
      </p:sp>
      <p:graphicFrame>
        <p:nvGraphicFramePr>
          <p:cNvPr id="5" name="Diagram 4"/>
          <p:cNvGraphicFramePr/>
          <p:nvPr>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07656413"/>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295400"/>
            <a:ext cx="8077200" cy="4724400"/>
          </a:xfrm>
        </p:spPr>
        <p:txBody>
          <a:bodyPr>
            <a:normAutofit lnSpcReduction="10000"/>
          </a:bodyPr>
          <a:lstStyle/>
          <a:p>
            <a:pPr algn="r" rtl="1"/>
            <a:r>
              <a:rPr lang="fa-IR" sz="2800" dirty="0" smtClean="0">
                <a:cs typeface="B Nazanin" panose="00000400000000000000" pitchFamily="2" charset="-78"/>
              </a:rPr>
              <a:t>پستان </a:t>
            </a:r>
            <a:r>
              <a:rPr lang="fa-IR" sz="2800" dirty="0">
                <a:cs typeface="B Nazanin" panose="00000400000000000000" pitchFamily="2" charset="-78"/>
              </a:rPr>
              <a:t>گرفتن </a:t>
            </a:r>
            <a:r>
              <a:rPr lang="fa-IR" sz="2800" dirty="0" smtClean="0">
                <a:cs typeface="B Nazanin" panose="00000400000000000000" pitchFamily="2" charset="-78"/>
              </a:rPr>
              <a:t>نادرست</a:t>
            </a:r>
            <a:r>
              <a:rPr lang="en-US" sz="2800" dirty="0" smtClean="0">
                <a:cs typeface="B Nazanin" panose="00000400000000000000" pitchFamily="2" charset="-78"/>
              </a:rPr>
              <a:t> </a:t>
            </a:r>
            <a:r>
              <a:rPr lang="fa-IR" sz="2800" dirty="0" smtClean="0">
                <a:cs typeface="B Nazanin" panose="00000400000000000000" pitchFamily="2" charset="-78"/>
              </a:rPr>
              <a:t>شیرخوار</a:t>
            </a:r>
          </a:p>
          <a:p>
            <a:pPr algn="r" rtl="1"/>
            <a:r>
              <a:rPr lang="fa-IR" sz="2800" dirty="0" smtClean="0">
                <a:cs typeface="B Nazanin" panose="00000400000000000000" pitchFamily="2" charset="-78"/>
              </a:rPr>
              <a:t>استفاده از بطری و </a:t>
            </a:r>
            <a:r>
              <a:rPr lang="fa-IR" sz="2800" dirty="0">
                <a:cs typeface="B Nazanin" panose="00000400000000000000" pitchFamily="2" charset="-78"/>
              </a:rPr>
              <a:t>پستانک، شستشوي </a:t>
            </a:r>
            <a:r>
              <a:rPr lang="fa-IR" sz="2800" dirty="0" smtClean="0">
                <a:cs typeface="B Nazanin" panose="00000400000000000000" pitchFamily="2" charset="-78"/>
              </a:rPr>
              <a:t>مكرر </a:t>
            </a:r>
            <a:r>
              <a:rPr lang="fa-IR" sz="2800" dirty="0">
                <a:cs typeface="B Nazanin" panose="00000400000000000000" pitchFamily="2" charset="-78"/>
              </a:rPr>
              <a:t>پستان با </a:t>
            </a:r>
            <a:r>
              <a:rPr lang="fa-IR" sz="2800" dirty="0" smtClean="0">
                <a:cs typeface="B Nazanin" panose="00000400000000000000" pitchFamily="2" charset="-78"/>
              </a:rPr>
              <a:t>صابون ،الكل و.. </a:t>
            </a:r>
          </a:p>
          <a:p>
            <a:pPr algn="r" rtl="1"/>
            <a:r>
              <a:rPr lang="fa-IR" sz="2800" dirty="0">
                <a:cs typeface="B Nazanin" panose="00000400000000000000" pitchFamily="2" charset="-78"/>
              </a:rPr>
              <a:t>متعاقب </a:t>
            </a:r>
            <a:r>
              <a:rPr lang="fa-IR" sz="2800" dirty="0" err="1" smtClean="0">
                <a:cs typeface="B Nazanin" panose="00000400000000000000" pitchFamily="2" charset="-78"/>
              </a:rPr>
              <a:t>احتقان</a:t>
            </a:r>
            <a:r>
              <a:rPr lang="fa-IR" sz="2800" dirty="0" smtClean="0">
                <a:cs typeface="B Nazanin" panose="00000400000000000000" pitchFamily="2" charset="-78"/>
              </a:rPr>
              <a:t> پستان</a:t>
            </a:r>
            <a:endParaRPr lang="fa-IR" sz="2800" dirty="0">
              <a:cs typeface="B Nazanin" panose="00000400000000000000" pitchFamily="2" charset="-78"/>
            </a:endParaRPr>
          </a:p>
          <a:p>
            <a:pPr algn="r" rtl="1"/>
            <a:r>
              <a:rPr lang="fa-IR" sz="2800" dirty="0" err="1" smtClean="0">
                <a:cs typeface="B Nazanin" panose="00000400000000000000" pitchFamily="2" charset="-78"/>
              </a:rPr>
              <a:t>كشيدن</a:t>
            </a:r>
            <a:r>
              <a:rPr lang="fa-IR" sz="2800" dirty="0" smtClean="0">
                <a:cs typeface="B Nazanin" panose="00000400000000000000" pitchFamily="2" charset="-78"/>
              </a:rPr>
              <a:t> </a:t>
            </a:r>
            <a:r>
              <a:rPr lang="fa-IR" sz="2800" dirty="0">
                <a:cs typeface="B Nazanin" panose="00000400000000000000" pitchFamily="2" charset="-78"/>
              </a:rPr>
              <a:t>پستان از دهان </a:t>
            </a:r>
            <a:r>
              <a:rPr lang="fa-IR" sz="2800" dirty="0" err="1">
                <a:cs typeface="B Nazanin" panose="00000400000000000000" pitchFamily="2" charset="-78"/>
              </a:rPr>
              <a:t>شيرخوار</a:t>
            </a:r>
            <a:r>
              <a:rPr lang="fa-IR" sz="2800" dirty="0">
                <a:cs typeface="B Nazanin" panose="00000400000000000000" pitchFamily="2" charset="-78"/>
              </a:rPr>
              <a:t> </a:t>
            </a:r>
            <a:endParaRPr lang="fa-IR" sz="2800" dirty="0" smtClean="0">
              <a:cs typeface="B Nazanin" panose="00000400000000000000" pitchFamily="2" charset="-78"/>
            </a:endParaRPr>
          </a:p>
          <a:p>
            <a:pPr algn="r" rtl="1"/>
            <a:r>
              <a:rPr lang="fa-IR" sz="2800" dirty="0" err="1" smtClean="0">
                <a:cs typeface="B Nazanin" panose="00000400000000000000" pitchFamily="2" charset="-78"/>
              </a:rPr>
              <a:t>شيردوشي</a:t>
            </a:r>
            <a:r>
              <a:rPr lang="fa-IR" sz="2800" dirty="0" smtClean="0">
                <a:cs typeface="B Nazanin" panose="00000400000000000000" pitchFamily="2" charset="-78"/>
              </a:rPr>
              <a:t> با </a:t>
            </a:r>
            <a:r>
              <a:rPr lang="fa-IR" sz="2800" dirty="0">
                <a:cs typeface="B Nazanin" panose="00000400000000000000" pitchFamily="2" charset="-78"/>
              </a:rPr>
              <a:t>قدرت </a:t>
            </a:r>
            <a:r>
              <a:rPr lang="fa-IR" sz="2800" dirty="0" err="1">
                <a:cs typeface="B Nazanin" panose="00000400000000000000" pitchFamily="2" charset="-78"/>
              </a:rPr>
              <a:t>مكش</a:t>
            </a:r>
            <a:r>
              <a:rPr lang="fa-IR" sz="2800" dirty="0">
                <a:cs typeface="B Nazanin" panose="00000400000000000000" pitchFamily="2" charset="-78"/>
              </a:rPr>
              <a:t> </a:t>
            </a:r>
            <a:r>
              <a:rPr lang="fa-IR" sz="2800" dirty="0" err="1">
                <a:cs typeface="B Nazanin" panose="00000400000000000000" pitchFamily="2" charset="-78"/>
              </a:rPr>
              <a:t>زياد</a:t>
            </a:r>
            <a:r>
              <a:rPr lang="fa-IR" sz="2800" dirty="0">
                <a:cs typeface="B Nazanin" panose="00000400000000000000" pitchFamily="2" charset="-78"/>
              </a:rPr>
              <a:t> </a:t>
            </a:r>
            <a:r>
              <a:rPr lang="fa-IR" sz="2800" dirty="0" smtClean="0">
                <a:cs typeface="B Nazanin" panose="00000400000000000000" pitchFamily="2" charset="-78"/>
              </a:rPr>
              <a:t>یا </a:t>
            </a:r>
            <a:r>
              <a:rPr lang="fa-IR" sz="2800" dirty="0" err="1" smtClean="0">
                <a:cs typeface="B Nazanin" panose="00000400000000000000" pitchFamily="2" charset="-78"/>
              </a:rPr>
              <a:t>تنوره</a:t>
            </a:r>
            <a:r>
              <a:rPr lang="fa-IR" sz="2800" dirty="0" smtClean="0">
                <a:cs typeface="B Nazanin" panose="00000400000000000000" pitchFamily="2" charset="-78"/>
              </a:rPr>
              <a:t> تنگ شیردوش </a:t>
            </a:r>
            <a:r>
              <a:rPr lang="fa-IR" sz="2800" dirty="0" err="1" smtClean="0">
                <a:cs typeface="B Nazanin" panose="00000400000000000000" pitchFamily="2" charset="-78"/>
              </a:rPr>
              <a:t>ویا</a:t>
            </a:r>
            <a:r>
              <a:rPr lang="fa-IR" sz="2800" dirty="0">
                <a:cs typeface="B Nazanin" panose="00000400000000000000" pitchFamily="2" charset="-78"/>
              </a:rPr>
              <a:t> محافظ نوک پستان </a:t>
            </a:r>
          </a:p>
          <a:p>
            <a:pPr algn="r" rtl="1"/>
            <a:r>
              <a:rPr lang="fa-IR" sz="2800" dirty="0" smtClean="0">
                <a:cs typeface="B Nazanin" panose="00000400000000000000" pitchFamily="2" charset="-78"/>
              </a:rPr>
              <a:t>عفونت ،كانديدا (</a:t>
            </a:r>
            <a:r>
              <a:rPr lang="fa-IR" sz="2800" dirty="0" smtClean="0">
                <a:cs typeface="B Nazanin" panose="00000400000000000000" pitchFamily="2" charset="-78"/>
                <a:hlinkClick r:id="" action="ppaction://noaction"/>
              </a:rPr>
              <a:t>دهان شيرخوار</a:t>
            </a:r>
            <a:r>
              <a:rPr lang="fa-IR" sz="2800" dirty="0" smtClean="0">
                <a:cs typeface="B Nazanin" panose="00000400000000000000" pitchFamily="2" charset="-78"/>
              </a:rPr>
              <a:t>) </a:t>
            </a:r>
            <a:r>
              <a:rPr lang="fa-IR" sz="2800" dirty="0">
                <a:cs typeface="B Nazanin" panose="00000400000000000000" pitchFamily="2" charset="-78"/>
              </a:rPr>
              <a:t>	</a:t>
            </a:r>
            <a:endParaRPr lang="fa-IR" sz="2800" dirty="0" smtClean="0">
              <a:cs typeface="B Nazanin" panose="00000400000000000000" pitchFamily="2" charset="-78"/>
            </a:endParaRPr>
          </a:p>
          <a:p>
            <a:pPr algn="r" rtl="1"/>
            <a:r>
              <a:rPr lang="fa-IR" sz="2800" dirty="0" smtClean="0">
                <a:cs typeface="B Nazanin" panose="00000400000000000000" pitchFamily="2" charset="-78"/>
                <a:hlinkClick r:id="" action="ppaction://noaction"/>
              </a:rPr>
              <a:t>بند </a:t>
            </a:r>
            <a:r>
              <a:rPr lang="fa-IR" sz="2800" dirty="0" err="1" smtClean="0">
                <a:cs typeface="B Nazanin" panose="00000400000000000000" pitchFamily="2" charset="-78"/>
                <a:hlinkClick r:id="" action="ppaction://noaction"/>
              </a:rPr>
              <a:t>زير</a:t>
            </a:r>
            <a:r>
              <a:rPr lang="fa-IR" sz="2800" dirty="0" smtClean="0">
                <a:cs typeface="B Nazanin" panose="00000400000000000000" pitchFamily="2" charset="-78"/>
                <a:hlinkClick r:id="" action="ppaction://noaction"/>
              </a:rPr>
              <a:t> زبان</a:t>
            </a:r>
            <a:r>
              <a:rPr lang="fa-IR" sz="2800" dirty="0">
                <a:cs typeface="B Nazanin" panose="00000400000000000000" pitchFamily="2" charset="-78"/>
                <a:hlinkClick r:id="" action="ppaction://noaction"/>
              </a:rPr>
              <a:t> </a:t>
            </a:r>
            <a:r>
              <a:rPr lang="fa-IR" sz="2800" dirty="0" smtClean="0">
                <a:cs typeface="B Nazanin" panose="00000400000000000000" pitchFamily="2" charset="-78"/>
              </a:rPr>
              <a:t>نوک پستان بزرگ </a:t>
            </a:r>
            <a:r>
              <a:rPr lang="fa-IR" sz="2800" dirty="0" err="1" smtClean="0">
                <a:cs typeface="B Nazanin" panose="00000400000000000000" pitchFamily="2" charset="-78"/>
              </a:rPr>
              <a:t>وطویل</a:t>
            </a:r>
            <a:r>
              <a:rPr lang="fa-IR" sz="2800" dirty="0" smtClean="0">
                <a:cs typeface="B Nazanin" panose="00000400000000000000" pitchFamily="2" charset="-78"/>
              </a:rPr>
              <a:t>، نوک صاف..</a:t>
            </a:r>
          </a:p>
          <a:p>
            <a:pPr algn="r" rtl="1"/>
            <a:r>
              <a:rPr lang="fa-IR" sz="2800" dirty="0" smtClean="0">
                <a:cs typeface="B Nazanin" panose="00000400000000000000" pitchFamily="2" charset="-78"/>
              </a:rPr>
              <a:t>وازواسپاسم نوک پستان </a:t>
            </a:r>
          </a:p>
          <a:p>
            <a:pPr algn="r" rtl="1"/>
            <a:r>
              <a:rPr lang="en-US" sz="2800" dirty="0">
                <a:cs typeface="B Nazanin" panose="00000400000000000000" pitchFamily="2" charset="-78"/>
              </a:rPr>
              <a:t>Pierced nipple with </a:t>
            </a:r>
            <a:r>
              <a:rPr lang="en-US" sz="2800" dirty="0" err="1">
                <a:cs typeface="B Nazanin" panose="00000400000000000000" pitchFamily="2" charset="-78"/>
              </a:rPr>
              <a:t>jewellery</a:t>
            </a:r>
            <a:endParaRPr lang="fa-IR" sz="2800" dirty="0" smtClean="0">
              <a:cs typeface="B Nazanin" panose="00000400000000000000" pitchFamily="2" charset="-78"/>
            </a:endParaRPr>
          </a:p>
          <a:p>
            <a:pPr algn="r" rtl="1"/>
            <a:endParaRPr lang="fa-IR" sz="2800" dirty="0" smtClean="0">
              <a:cs typeface="B Nazanin" panose="00000400000000000000" pitchFamily="2" charset="-78"/>
            </a:endParaRPr>
          </a:p>
          <a:p>
            <a:pPr lvl="1" algn="r" rtl="1"/>
            <a:endParaRPr lang="en-US" sz="2400" dirty="0">
              <a:cs typeface="B Nazanin" panose="00000400000000000000" pitchFamily="2" charset="-78"/>
            </a:endParaRPr>
          </a:p>
        </p:txBody>
      </p:sp>
      <p:graphicFrame>
        <p:nvGraphicFramePr>
          <p:cNvPr id="5" name="Diagram 4"/>
          <p:cNvGraphicFramePr/>
          <p:nvPr>
            <p:extLst/>
          </p:nvPr>
        </p:nvGraphicFramePr>
        <p:xfrm>
          <a:off x="457200" y="274638"/>
          <a:ext cx="8229600" cy="9445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35042374"/>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1196752"/>
            <a:ext cx="6714317" cy="474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409779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457200"/>
            <a:ext cx="4304081" cy="5678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528793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nvGraphicFramePr>
        <p:xfrm>
          <a:off x="539750" y="333375"/>
          <a:ext cx="8229600" cy="137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5" descr="Fig2-044"/>
          <p:cNvPicPr>
            <a:picLocks noChangeAspect="1" noChangeArrowheads="1"/>
          </p:cNvPicPr>
          <p:nvPr/>
        </p:nvPicPr>
        <p:blipFill>
          <a:blip r:embed="rId7"/>
          <a:srcRect/>
          <a:stretch>
            <a:fillRect/>
          </a:stretch>
        </p:blipFill>
        <p:spPr bwMode="auto">
          <a:xfrm>
            <a:off x="1615010" y="1828800"/>
            <a:ext cx="5762104" cy="401478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43362" name="Picture 2" descr="C:\Users\Mahmoud\Pictures\vlcsnap-8000.png">
            <a:hlinkClick r:id="rId8" action="ppaction://program"/>
          </p:cNvPr>
          <p:cNvPicPr>
            <a:picLocks noChangeAspect="1" noChangeArrowheads="1"/>
          </p:cNvPicPr>
          <p:nvPr/>
        </p:nvPicPr>
        <p:blipFill>
          <a:blip r:embed="rId9"/>
          <a:srcRect/>
          <a:stretch>
            <a:fillRect/>
          </a:stretch>
        </p:blipFill>
        <p:spPr bwMode="auto">
          <a:xfrm>
            <a:off x="1615010" y="1704975"/>
            <a:ext cx="5791200" cy="4343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28526677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143362"/>
                                        </p:tgtEl>
                                        <p:attrNameLst>
                                          <p:attrName>style.visibility</p:attrName>
                                        </p:attrNameLst>
                                      </p:cBhvr>
                                      <p:to>
                                        <p:strVal val="visible"/>
                                      </p:to>
                                    </p:set>
                                    <p:animEffect transition="in" filter="box(out)">
                                      <p:cBhvr>
                                        <p:cTn id="7" dur="500"/>
                                        <p:tgtEl>
                                          <p:spTgt spid="143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nvGraphicFramePr>
        <p:xfrm>
          <a:off x="533400" y="18393"/>
          <a:ext cx="8229600" cy="1371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1204" name="Picture 5" descr="Fig2-045"/>
          <p:cNvPicPr>
            <a:picLocks noChangeAspect="1" noChangeArrowheads="1"/>
          </p:cNvPicPr>
          <p:nvPr/>
        </p:nvPicPr>
        <p:blipFill>
          <a:blip r:embed="rId8"/>
          <a:srcRect/>
          <a:stretch>
            <a:fillRect/>
          </a:stretch>
        </p:blipFill>
        <p:spPr bwMode="auto">
          <a:xfrm>
            <a:off x="1483149" y="1524000"/>
            <a:ext cx="6330102" cy="4419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229456766"/>
      </p:ext>
    </p:extLst>
  </p:cSld>
  <p:clrMapOvr>
    <a:masterClrMapping/>
  </p:clrMapOvr>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09600" y="2209800"/>
            <a:ext cx="7772400" cy="1829761"/>
          </a:xfrm>
        </p:spPr>
        <p:txBody>
          <a:bodyPr>
            <a:noAutofit/>
          </a:bodyPr>
          <a:lstStyle/>
          <a:p>
            <a:pPr lvl="0" rtl="0"/>
            <a:r>
              <a:rPr lang="fa-IR" sz="4000" dirty="0">
                <a:solidFill>
                  <a:srgbClr val="FF0000"/>
                </a:solidFill>
                <a:cs typeface="B Nazanin" panose="00000400000000000000" pitchFamily="2" charset="-78"/>
              </a:rPr>
              <a:t>درد و زخم نوک پستان منجر به کوتاه شدن طول مدت شیردهی و یکی از شایعترین علل از شیر گرفتن زودرس </a:t>
            </a:r>
            <a:r>
              <a:rPr lang="fa-IR" sz="4000" dirty="0" smtClean="0">
                <a:solidFill>
                  <a:srgbClr val="FF0000"/>
                </a:solidFill>
                <a:cs typeface="B Nazanin" panose="00000400000000000000" pitchFamily="2" charset="-78"/>
              </a:rPr>
              <a:t>است</a:t>
            </a:r>
            <a:endParaRPr lang="en-US" sz="6600" dirty="0"/>
          </a:p>
        </p:txBody>
      </p:sp>
      <p:graphicFrame>
        <p:nvGraphicFramePr>
          <p:cNvPr id="6" name="Diagram 5"/>
          <p:cNvGraphicFramePr/>
          <p:nvPr>
            <p:extLst/>
          </p:nvPr>
        </p:nvGraphicFramePr>
        <p:xfrm>
          <a:off x="76200" y="5715000"/>
          <a:ext cx="8839200" cy="106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88853439"/>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ctr" rtl="1"/>
            <a:r>
              <a:rPr lang="fa-IR" sz="3600" b="1" dirty="0" smtClean="0">
                <a:cs typeface="B Nazanin" panose="00000400000000000000" pitchFamily="2" charset="-78"/>
              </a:rPr>
              <a:t>3-اقدامات </a:t>
            </a:r>
            <a:r>
              <a:rPr lang="fa-IR" sz="3600" b="1" dirty="0">
                <a:cs typeface="B Nazanin" panose="00000400000000000000" pitchFamily="2" charset="-78"/>
              </a:rPr>
              <a:t>لازم جهت بهبود زخم نوک سینه چیست؟</a:t>
            </a:r>
            <a:endParaRPr lang="en-US" sz="3600" b="1" dirty="0">
              <a:cs typeface="B Nazanin" panose="00000400000000000000" pitchFamily="2" charset="-78"/>
            </a:endParaRPr>
          </a:p>
        </p:txBody>
      </p:sp>
    </p:spTree>
    <p:extLst>
      <p:ext uri="{BB962C8B-B14F-4D97-AF65-F5344CB8AC3E}">
        <p14:creationId xmlns:p14="http://schemas.microsoft.com/office/powerpoint/2010/main" val="20228088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0042"/>
            <a:ext cx="8229600" cy="917596"/>
          </a:xfrm>
        </p:spPr>
        <p:txBody>
          <a:bodyPr>
            <a:normAutofit/>
          </a:bodyPr>
          <a:lstStyle/>
          <a:p>
            <a:pPr algn="ctr"/>
            <a:r>
              <a:rPr lang="fa-IR" sz="4800" b="1" dirty="0" smtClean="0">
                <a:solidFill>
                  <a:schemeClr val="accent3">
                    <a:lumMod val="75000"/>
                  </a:schemeClr>
                </a:solidFill>
                <a:cs typeface="B Titr" pitchFamily="2" charset="-78"/>
              </a:rPr>
              <a:t>پرسیدن سوالات باز</a:t>
            </a:r>
            <a:endParaRPr lang="en-US" sz="4800" dirty="0">
              <a:solidFill>
                <a:schemeClr val="accent3">
                  <a:lumMod val="75000"/>
                </a:schemeClr>
              </a:solidFill>
              <a:cs typeface="B Titr" pitchFamily="2" charset="-78"/>
            </a:endParaRPr>
          </a:p>
        </p:txBody>
      </p:sp>
      <p:sp>
        <p:nvSpPr>
          <p:cNvPr id="3" name="Content Placeholder 2"/>
          <p:cNvSpPr>
            <a:spLocks noGrp="1"/>
          </p:cNvSpPr>
          <p:nvPr>
            <p:ph type="body" idx="1"/>
          </p:nvPr>
        </p:nvSpPr>
        <p:spPr/>
        <p:txBody>
          <a:bodyPr>
            <a:normAutofit/>
          </a:bodyPr>
          <a:lstStyle/>
          <a:p>
            <a:pPr algn="r" rtl="1">
              <a:buNone/>
            </a:pPr>
            <a:endParaRPr lang="en-US" dirty="0" smtClean="0"/>
          </a:p>
          <a:p>
            <a:pPr lvl="0" algn="r" rtl="1"/>
            <a:r>
              <a:rPr lang="fa-IR" sz="2400" dirty="0" smtClean="0">
                <a:cs typeface="B Mitra" pitchFamily="2" charset="-78"/>
              </a:rPr>
              <a:t>در شروع صحبت با مادر و یا گرفتن شرح حال از او نیاز به  سوال كردن خواهيد داشت .</a:t>
            </a:r>
            <a:endParaRPr lang="en-US" sz="2400" dirty="0" smtClean="0">
              <a:cs typeface="B Mitra" pitchFamily="2" charset="-78"/>
            </a:endParaRPr>
          </a:p>
          <a:p>
            <a:pPr lvl="0" algn="r" rtl="1"/>
            <a:r>
              <a:rPr lang="fa-IR" sz="2400" dirty="0" smtClean="0">
                <a:cs typeface="B Mitra" pitchFamily="2" charset="-78"/>
              </a:rPr>
              <a:t>توجه به اين نكته مهم است که از مادر سوالي پرسيده شود که او را تشویق به صحبت کردن نموده تا به شما اطلاعاتی داده شود . این موضوع از پرسیدن سوالات اضافی جلوگیری كرده و باعث می</a:t>
            </a:r>
            <a:r>
              <a:rPr lang="en-US" sz="2400" dirty="0" smtClean="0">
                <a:cs typeface="B Mitra" pitchFamily="2" charset="-78"/>
              </a:rPr>
              <a:t> </a:t>
            </a:r>
            <a:r>
              <a:rPr lang="fa-IR" sz="2400" dirty="0" smtClean="0">
                <a:cs typeface="B Mitra" pitchFamily="2" charset="-78"/>
              </a:rPr>
              <a:t>شود در مدت زمانی که در اختیار دارید اطلاعات بیشتری در مورد مادر كسب كنيد . </a:t>
            </a:r>
            <a:endParaRPr lang="en-US" sz="2400" dirty="0" smtClean="0">
              <a:cs typeface="B Mitra" pitchFamily="2" charset="-78"/>
            </a:endParaRPr>
          </a:p>
          <a:p>
            <a:pPr lvl="0" algn="r" rtl="1"/>
            <a:r>
              <a:rPr lang="fa-IR" sz="2400" dirty="0" smtClean="0">
                <a:cs typeface="B Mitra" pitchFamily="2" charset="-78"/>
              </a:rPr>
              <a:t>سوالات باز اغلب مفیدتر بوده و برای پاسخ به آن ها ، مادر مجبور به دادن اطلاعات </a:t>
            </a:r>
            <a:r>
              <a:rPr lang="en-US" sz="2400" dirty="0" smtClean="0">
                <a:cs typeface="B Mitra" pitchFamily="2" charset="-78"/>
              </a:rPr>
              <a:t>  </a:t>
            </a:r>
            <a:endParaRPr lang="fa-IR" sz="2400" dirty="0" smtClean="0">
              <a:cs typeface="B Mitra" pitchFamily="2" charset="-78"/>
            </a:endParaRPr>
          </a:p>
          <a:p>
            <a:pPr lvl="0" algn="r" rtl="1">
              <a:buNone/>
            </a:pPr>
            <a:r>
              <a:rPr lang="en-US" sz="2400" dirty="0" smtClean="0">
                <a:cs typeface="B Mitra" pitchFamily="2" charset="-78"/>
              </a:rPr>
              <a:t>   </a:t>
            </a:r>
            <a:r>
              <a:rPr lang="fa-IR" sz="2400" dirty="0" smtClean="0">
                <a:cs typeface="B Mitra" pitchFamily="2" charset="-78"/>
              </a:rPr>
              <a:t>می گردد</a:t>
            </a:r>
          </a:p>
          <a:p>
            <a:pPr lvl="0" algn="r" rtl="1"/>
            <a:endParaRPr lang="en-US" sz="2400" dirty="0" smtClean="0">
              <a:cs typeface="B Mitra" pitchFamily="2" charset="-78"/>
            </a:endParaRPr>
          </a:p>
          <a:p>
            <a:pPr lvl="0" algn="r" rtl="1"/>
            <a:r>
              <a:rPr lang="fa-IR" sz="2400" dirty="0" smtClean="0">
                <a:cs typeface="B Mitra" pitchFamily="2" charset="-78"/>
              </a:rPr>
              <a:t>سوالات باز اغلب با: چه ، چه وقت ، کجا ، چرا و چه کسی شروع می شوند. برای مثال: چگونه کودکتان را تغذیه می کنید؟</a:t>
            </a:r>
            <a:endParaRPr lang="en-US" sz="2400" dirty="0" smtClean="0">
              <a:cs typeface="B Mitra" pitchFamily="2" charset="-78"/>
            </a:endParaRPr>
          </a:p>
          <a:p>
            <a:pPr algn="r" rtl="1">
              <a:buNone/>
            </a:pPr>
            <a:endParaRPr lang="en-US" dirty="0"/>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3428992" y="6072206"/>
            <a:ext cx="5238750" cy="495300"/>
          </a:xfrm>
          <a:prstGeom prst="rect">
            <a:avLst/>
          </a:prstGeom>
          <a:noFill/>
        </p:spPr>
      </p:pic>
      <p:pic>
        <p:nvPicPr>
          <p:cNvPr id="13314"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6858016" y="428604"/>
            <a:ext cx="1640949" cy="1247763"/>
          </a:xfrm>
          <a:prstGeom prst="rect">
            <a:avLst/>
          </a:prstGeom>
          <a:noFill/>
        </p:spPr>
      </p:pic>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295400"/>
            <a:ext cx="8458200" cy="5105400"/>
          </a:xfrm>
        </p:spPr>
        <p:txBody>
          <a:bodyPr>
            <a:normAutofit lnSpcReduction="10000"/>
          </a:bodyPr>
          <a:lstStyle/>
          <a:p>
            <a:pPr algn="r" rtl="1"/>
            <a:r>
              <a:rPr lang="fa-IR" sz="2800" b="1" dirty="0" smtClean="0">
                <a:cs typeface="B Nazanin" panose="00000400000000000000" pitchFamily="2" charset="-78"/>
              </a:rPr>
              <a:t>ادامه شیردهی، </a:t>
            </a:r>
            <a:r>
              <a:rPr lang="fa-IR" sz="2800" dirty="0">
                <a:cs typeface="B Nazanin" panose="00000400000000000000" pitchFamily="2" charset="-78"/>
              </a:rPr>
              <a:t>یافتن علت و درمان مناسب آن</a:t>
            </a:r>
          </a:p>
          <a:p>
            <a:pPr algn="r" rtl="1"/>
            <a:r>
              <a:rPr lang="fa-IR" sz="2800" b="1" dirty="0" smtClean="0">
                <a:cs typeface="B Nazanin" panose="00000400000000000000" pitchFamily="2" charset="-78"/>
              </a:rPr>
              <a:t>تغییر و یا اصلاح وضعیت شیردهی و </a:t>
            </a:r>
            <a:r>
              <a:rPr lang="fa-IR" sz="2800" b="1" u="sng" dirty="0" smtClean="0">
                <a:solidFill>
                  <a:srgbClr val="FF0000"/>
                </a:solidFill>
                <a:cs typeface="B Nazanin" panose="00000400000000000000" pitchFamily="2" charset="-78"/>
              </a:rPr>
              <a:t>آموزش صحیح درگرفتن پستان توسط شیرخوار مهمترین اقدام است</a:t>
            </a:r>
          </a:p>
          <a:p>
            <a:pPr algn="r" rtl="1"/>
            <a:r>
              <a:rPr lang="fa-IR" sz="2800" dirty="0" smtClean="0">
                <a:cs typeface="B Nazanin" panose="00000400000000000000" pitchFamily="2" charset="-78"/>
              </a:rPr>
              <a:t>ماساژ </a:t>
            </a:r>
            <a:r>
              <a:rPr lang="fa-IR" sz="2800" dirty="0" err="1" smtClean="0">
                <a:cs typeface="B Nazanin" panose="00000400000000000000" pitchFamily="2" charset="-78"/>
              </a:rPr>
              <a:t>وکمپرس</a:t>
            </a:r>
            <a:r>
              <a:rPr lang="fa-IR" sz="2800" dirty="0" smtClean="0">
                <a:cs typeface="B Nazanin" panose="00000400000000000000" pitchFamily="2" charset="-78"/>
              </a:rPr>
              <a:t> گرم پستان قبل </a:t>
            </a:r>
            <a:r>
              <a:rPr lang="fa-IR" sz="2800" dirty="0" err="1" smtClean="0">
                <a:cs typeface="B Nazanin" panose="00000400000000000000" pitchFamily="2" charset="-78"/>
              </a:rPr>
              <a:t>شيردهي</a:t>
            </a:r>
            <a:r>
              <a:rPr lang="fa-IR" sz="2800" dirty="0" smtClean="0">
                <a:cs typeface="B Nazanin" panose="00000400000000000000" pitchFamily="2" charset="-78"/>
              </a:rPr>
              <a:t> جهت </a:t>
            </a:r>
            <a:r>
              <a:rPr lang="fa-IR" sz="2800" dirty="0" err="1" smtClean="0">
                <a:cs typeface="B Nazanin" panose="00000400000000000000" pitchFamily="2" charset="-78"/>
              </a:rPr>
              <a:t>كمك</a:t>
            </a:r>
            <a:r>
              <a:rPr lang="fa-IR" sz="2800" dirty="0" smtClean="0">
                <a:cs typeface="B Nazanin" panose="00000400000000000000" pitchFamily="2" charset="-78"/>
              </a:rPr>
              <a:t> به </a:t>
            </a:r>
            <a:r>
              <a:rPr lang="fa-IR" sz="2800" dirty="0" err="1">
                <a:cs typeface="B Nazanin" panose="00000400000000000000" pitchFamily="2" charset="-78"/>
              </a:rPr>
              <a:t>جاري</a:t>
            </a:r>
            <a:r>
              <a:rPr lang="fa-IR" sz="2800" dirty="0">
                <a:cs typeface="B Nazanin" panose="00000400000000000000" pitchFamily="2" charset="-78"/>
              </a:rPr>
              <a:t> شدن </a:t>
            </a:r>
            <a:r>
              <a:rPr lang="fa-IR" sz="2800" dirty="0" err="1" smtClean="0">
                <a:cs typeface="B Nazanin" panose="00000400000000000000" pitchFamily="2" charset="-78"/>
              </a:rPr>
              <a:t>شير</a:t>
            </a:r>
            <a:endParaRPr lang="fa-IR" sz="2800" dirty="0" smtClean="0">
              <a:cs typeface="B Nazanin" panose="00000400000000000000" pitchFamily="2" charset="-78"/>
            </a:endParaRPr>
          </a:p>
          <a:p>
            <a:pPr algn="r" rtl="1"/>
            <a:r>
              <a:rPr lang="fa-IR" sz="2800" dirty="0" smtClean="0">
                <a:cs typeface="B Nazanin" panose="00000400000000000000" pitchFamily="2" charset="-78"/>
              </a:rPr>
              <a:t>شیردهی ابتدا </a:t>
            </a:r>
            <a:r>
              <a:rPr lang="fa-IR" sz="2800" dirty="0" err="1" smtClean="0">
                <a:cs typeface="B Nazanin" panose="00000400000000000000" pitchFamily="2" charset="-78"/>
              </a:rPr>
              <a:t>از</a:t>
            </a:r>
            <a:r>
              <a:rPr lang="fa-IR" sz="2800" dirty="0" err="1">
                <a:cs typeface="B Nazanin" panose="00000400000000000000" pitchFamily="2" charset="-78"/>
              </a:rPr>
              <a:t>طرف</a:t>
            </a:r>
            <a:r>
              <a:rPr lang="fa-IR" sz="2800" dirty="0" smtClean="0">
                <a:cs typeface="B Nazanin" panose="00000400000000000000" pitchFamily="2" charset="-78"/>
              </a:rPr>
              <a:t> </a:t>
            </a:r>
            <a:r>
              <a:rPr lang="fa-IR" sz="2800" dirty="0">
                <a:cs typeface="B Nazanin" panose="00000400000000000000" pitchFamily="2" charset="-78"/>
              </a:rPr>
              <a:t>پستان سالم </a:t>
            </a:r>
            <a:r>
              <a:rPr lang="fa-IR" sz="2800" dirty="0" err="1">
                <a:cs typeface="B Nazanin" panose="00000400000000000000" pitchFamily="2" charset="-78"/>
              </a:rPr>
              <a:t>يا</a:t>
            </a:r>
            <a:r>
              <a:rPr lang="fa-IR" sz="2800" dirty="0">
                <a:cs typeface="B Nazanin" panose="00000400000000000000" pitchFamily="2" charset="-78"/>
              </a:rPr>
              <a:t> </a:t>
            </a:r>
            <a:r>
              <a:rPr lang="fa-IR" sz="2800" dirty="0" err="1">
                <a:cs typeface="B Nazanin" panose="00000400000000000000" pitchFamily="2" charset="-78"/>
              </a:rPr>
              <a:t>كم</a:t>
            </a:r>
            <a:r>
              <a:rPr lang="fa-IR" sz="2800" dirty="0">
                <a:cs typeface="B Nazanin" panose="00000400000000000000" pitchFamily="2" charset="-78"/>
              </a:rPr>
              <a:t> </a:t>
            </a:r>
            <a:r>
              <a:rPr lang="fa-IR" sz="2800" dirty="0" err="1">
                <a:cs typeface="B Nazanin" panose="00000400000000000000" pitchFamily="2" charset="-78"/>
              </a:rPr>
              <a:t>ضايعه</a:t>
            </a:r>
            <a:r>
              <a:rPr lang="fa-IR" sz="2800" dirty="0">
                <a:cs typeface="B Nazanin" panose="00000400000000000000" pitchFamily="2" charset="-78"/>
              </a:rPr>
              <a:t> </a:t>
            </a:r>
            <a:r>
              <a:rPr lang="fa-IR" sz="2800" dirty="0" smtClean="0">
                <a:cs typeface="B Nazanin" panose="00000400000000000000" pitchFamily="2" charset="-78"/>
              </a:rPr>
              <a:t>تر</a:t>
            </a:r>
          </a:p>
          <a:p>
            <a:pPr algn="r" rtl="1"/>
            <a:r>
              <a:rPr lang="fa-IR" sz="2800" dirty="0" smtClean="0">
                <a:cs typeface="B Nazanin" panose="00000400000000000000" pitchFamily="2" charset="-78"/>
              </a:rPr>
              <a:t>استفاده از </a:t>
            </a:r>
            <a:r>
              <a:rPr lang="fa-IR" sz="2800" b="1" u="sng" dirty="0">
                <a:cs typeface="B Nazanin" panose="00000400000000000000" pitchFamily="2" charset="-78"/>
              </a:rPr>
              <a:t>شیر </a:t>
            </a:r>
            <a:r>
              <a:rPr lang="fa-IR" sz="2800" b="1" u="sng" dirty="0" smtClean="0">
                <a:cs typeface="B Nazanin" panose="00000400000000000000" pitchFamily="2" charset="-78"/>
              </a:rPr>
              <a:t>مادر </a:t>
            </a:r>
            <a:r>
              <a:rPr lang="fa-IR" sz="2800" dirty="0" smtClean="0">
                <a:cs typeface="B Nazanin" panose="00000400000000000000" pitchFamily="2" charset="-78"/>
              </a:rPr>
              <a:t>و </a:t>
            </a:r>
            <a:r>
              <a:rPr lang="fa-IR" sz="2800" dirty="0">
                <a:cs typeface="B Nazanin" panose="00000400000000000000" pitchFamily="2" charset="-78"/>
              </a:rPr>
              <a:t>یا </a:t>
            </a:r>
            <a:r>
              <a:rPr lang="fa-IR" sz="2800" dirty="0" smtClean="0">
                <a:cs typeface="B Nazanin" panose="00000400000000000000" pitchFamily="2" charset="-78"/>
              </a:rPr>
              <a:t>کرم </a:t>
            </a:r>
            <a:r>
              <a:rPr lang="fa-IR" sz="2800" dirty="0" err="1">
                <a:cs typeface="B Nazanin" panose="00000400000000000000" pitchFamily="2" charset="-78"/>
              </a:rPr>
              <a:t>لانولين</a:t>
            </a:r>
            <a:r>
              <a:rPr lang="fa-IR" sz="2800" dirty="0">
                <a:cs typeface="B Nazanin" panose="00000400000000000000" pitchFamily="2" charset="-78"/>
              </a:rPr>
              <a:t> </a:t>
            </a:r>
            <a:r>
              <a:rPr lang="en-US" sz="2800" dirty="0">
                <a:cs typeface="B Nazanin" panose="00000400000000000000" pitchFamily="2" charset="-78"/>
              </a:rPr>
              <a:t>purloin </a:t>
            </a:r>
            <a:r>
              <a:rPr lang="fa-IR" sz="2800" dirty="0">
                <a:cs typeface="B Nazanin" panose="00000400000000000000" pitchFamily="2" charset="-78"/>
              </a:rPr>
              <a:t>خالص </a:t>
            </a:r>
            <a:r>
              <a:rPr lang="fa-IR" sz="2800" dirty="0" smtClean="0">
                <a:cs typeface="B Nazanin" panose="00000400000000000000" pitchFamily="2" charset="-78"/>
              </a:rPr>
              <a:t>در </a:t>
            </a:r>
            <a:r>
              <a:rPr lang="fa-IR" sz="2800" dirty="0">
                <a:cs typeface="B Nazanin" panose="00000400000000000000" pitchFamily="2" charset="-78"/>
              </a:rPr>
              <a:t>صورت خشکی و یا سوزش </a:t>
            </a:r>
            <a:r>
              <a:rPr lang="fa-IR" sz="2800" dirty="0" err="1" smtClean="0">
                <a:cs typeface="B Nazanin" panose="00000400000000000000" pitchFamily="2" charset="-78"/>
              </a:rPr>
              <a:t>نوك</a:t>
            </a:r>
            <a:r>
              <a:rPr lang="fa-IR" sz="2800" dirty="0" smtClean="0">
                <a:cs typeface="B Nazanin" panose="00000400000000000000" pitchFamily="2" charset="-78"/>
              </a:rPr>
              <a:t> </a:t>
            </a:r>
            <a:r>
              <a:rPr lang="fa-IR" sz="2800" dirty="0">
                <a:cs typeface="B Nazanin" panose="00000400000000000000" pitchFamily="2" charset="-78"/>
              </a:rPr>
              <a:t>پستان </a:t>
            </a:r>
            <a:r>
              <a:rPr lang="fa-IR" sz="2800" dirty="0" smtClean="0">
                <a:cs typeface="B Nazanin" panose="00000400000000000000" pitchFamily="2" charset="-78"/>
              </a:rPr>
              <a:t>پس </a:t>
            </a:r>
            <a:r>
              <a:rPr lang="fa-IR" sz="2800" dirty="0">
                <a:cs typeface="B Nazanin" panose="00000400000000000000" pitchFamily="2" charset="-78"/>
              </a:rPr>
              <a:t>از شیردهی </a:t>
            </a:r>
            <a:r>
              <a:rPr lang="fa-IR" sz="2800" dirty="0" smtClean="0">
                <a:cs typeface="B Nazanin" panose="00000400000000000000" pitchFamily="2" charset="-78"/>
              </a:rPr>
              <a:t>( </a:t>
            </a:r>
            <a:r>
              <a:rPr lang="fa-IR" sz="2800" dirty="0">
                <a:cs typeface="B Nazanin" panose="00000400000000000000" pitchFamily="2" charset="-78"/>
              </a:rPr>
              <a:t>نرم و </a:t>
            </a:r>
            <a:r>
              <a:rPr lang="fa-IR" sz="2800" dirty="0" smtClean="0">
                <a:cs typeface="B Nazanin" panose="00000400000000000000" pitchFamily="2" charset="-78"/>
              </a:rPr>
              <a:t>چرب) </a:t>
            </a:r>
          </a:p>
          <a:p>
            <a:pPr algn="r" rtl="1"/>
            <a:r>
              <a:rPr lang="fa-IR" sz="2800" dirty="0" smtClean="0">
                <a:cs typeface="B Nazanin" panose="00000400000000000000" pitchFamily="2" charset="-78"/>
              </a:rPr>
              <a:t>در </a:t>
            </a:r>
            <a:r>
              <a:rPr lang="fa-IR" sz="2800" dirty="0">
                <a:cs typeface="B Nazanin" panose="00000400000000000000" pitchFamily="2" charset="-78"/>
              </a:rPr>
              <a:t>معرض هوا و </a:t>
            </a:r>
            <a:r>
              <a:rPr lang="fa-IR" sz="2800" dirty="0" smtClean="0">
                <a:cs typeface="B Nazanin" panose="00000400000000000000" pitchFamily="2" charset="-78"/>
              </a:rPr>
              <a:t>نور قرار </a:t>
            </a:r>
            <a:r>
              <a:rPr lang="fa-IR" sz="2800" dirty="0">
                <a:cs typeface="B Nazanin" panose="00000400000000000000" pitchFamily="2" charset="-78"/>
              </a:rPr>
              <a:t>دادن </a:t>
            </a:r>
            <a:r>
              <a:rPr lang="fa-IR" sz="2800" dirty="0" smtClean="0">
                <a:cs typeface="B Nazanin" panose="00000400000000000000" pitchFamily="2" charset="-78"/>
              </a:rPr>
              <a:t>و استفاده </a:t>
            </a:r>
            <a:r>
              <a:rPr lang="fa-IR" sz="2800" dirty="0">
                <a:cs typeface="B Nazanin" panose="00000400000000000000" pitchFamily="2" charset="-78"/>
              </a:rPr>
              <a:t>از </a:t>
            </a:r>
            <a:r>
              <a:rPr lang="fa-IR" sz="2800" dirty="0" err="1" smtClean="0">
                <a:cs typeface="B Nazanin" panose="00000400000000000000" pitchFamily="2" charset="-78"/>
              </a:rPr>
              <a:t>سشوار</a:t>
            </a:r>
            <a:r>
              <a:rPr lang="fa-IR" sz="2800" dirty="0" smtClean="0">
                <a:cs typeface="B Nazanin" panose="00000400000000000000" pitchFamily="2" charset="-78"/>
              </a:rPr>
              <a:t> </a:t>
            </a:r>
          </a:p>
          <a:p>
            <a:pPr algn="r" rtl="1"/>
            <a:r>
              <a:rPr lang="fa-IR" sz="2800" dirty="0" smtClean="0">
                <a:cs typeface="B Nazanin" panose="00000400000000000000" pitchFamily="2" charset="-78"/>
              </a:rPr>
              <a:t>شیردهی به </a:t>
            </a:r>
            <a:r>
              <a:rPr lang="fa-IR" sz="2800" dirty="0">
                <a:cs typeface="B Nazanin" panose="00000400000000000000" pitchFamily="2" charset="-78"/>
              </a:rPr>
              <a:t>دفعات و در حالات مختلف </a:t>
            </a:r>
            <a:r>
              <a:rPr lang="fa-IR" sz="2800" dirty="0" smtClean="0">
                <a:cs typeface="B Nazanin" panose="00000400000000000000" pitchFamily="2" charset="-78"/>
              </a:rPr>
              <a:t>مناسب</a:t>
            </a:r>
          </a:p>
          <a:p>
            <a:pPr algn="r" rtl="1"/>
            <a:r>
              <a:rPr lang="fa-IR" sz="2800" dirty="0" smtClean="0">
                <a:cs typeface="B Nazanin" panose="00000400000000000000" pitchFamily="2" charset="-78"/>
              </a:rPr>
              <a:t>استفاده </a:t>
            </a:r>
            <a:r>
              <a:rPr lang="fa-IR" sz="2800" dirty="0">
                <a:cs typeface="B Nazanin" panose="00000400000000000000" pitchFamily="2" charset="-78"/>
              </a:rPr>
              <a:t>از </a:t>
            </a:r>
            <a:r>
              <a:rPr lang="fa-IR" sz="2800" b="1" dirty="0">
                <a:cs typeface="B Nazanin" panose="00000400000000000000" pitchFamily="2" charset="-78"/>
                <a:hlinkClick r:id="" action="ppaction://noaction"/>
              </a:rPr>
              <a:t>محافظ پستان </a:t>
            </a:r>
            <a:r>
              <a:rPr lang="fa-IR" sz="2800" dirty="0">
                <a:cs typeface="B Nazanin" panose="00000400000000000000" pitchFamily="2" charset="-78"/>
              </a:rPr>
              <a:t>و نه محافظ نوک پستان </a:t>
            </a:r>
            <a:r>
              <a:rPr lang="fa-IR" sz="2800" dirty="0" smtClean="0">
                <a:cs typeface="B Nazanin" panose="00000400000000000000" pitchFamily="2" charset="-78"/>
              </a:rPr>
              <a:t>در فواصل </a:t>
            </a:r>
            <a:r>
              <a:rPr lang="fa-IR" sz="2800" dirty="0">
                <a:cs typeface="B Nazanin" panose="00000400000000000000" pitchFamily="2" charset="-78"/>
              </a:rPr>
              <a:t>شیردهی به منظور کاهش تماس نوک پستان با </a:t>
            </a:r>
            <a:r>
              <a:rPr lang="fa-IR" sz="2800" dirty="0" smtClean="0">
                <a:cs typeface="B Nazanin" panose="00000400000000000000" pitchFamily="2" charset="-78"/>
              </a:rPr>
              <a:t>لباس</a:t>
            </a:r>
          </a:p>
          <a:p>
            <a:pPr algn="r" rtl="1"/>
            <a:endParaRPr lang="fa-IR" sz="2800" dirty="0" smtClean="0">
              <a:cs typeface="B Nazanin" panose="00000400000000000000" pitchFamily="2" charset="-78"/>
            </a:endParaRPr>
          </a:p>
          <a:p>
            <a:pPr algn="r" rtl="1"/>
            <a:endParaRPr lang="en-US" sz="3200" dirty="0">
              <a:cs typeface="B Nazanin" panose="00000400000000000000" pitchFamily="2" charset="-78"/>
            </a:endParaRPr>
          </a:p>
        </p:txBody>
      </p:sp>
      <p:graphicFrame>
        <p:nvGraphicFramePr>
          <p:cNvPr id="5" name="Diagram 4"/>
          <p:cNvGraphicFramePr/>
          <p:nvPr>
            <p:extLst/>
          </p:nvPr>
        </p:nvGraphicFramePr>
        <p:xfrm>
          <a:off x="457200" y="274638"/>
          <a:ext cx="8229600" cy="9445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62741016"/>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011237"/>
            <a:ext cx="8175625" cy="432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34063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68962" name="Picture 2" descr="C:\slides\Update slides\new pic\my pic and video\20120822_104224.jpg"/>
          <p:cNvPicPr>
            <a:picLocks noChangeAspect="1" noChangeArrowheads="1"/>
          </p:cNvPicPr>
          <p:nvPr/>
        </p:nvPicPr>
        <p:blipFill>
          <a:blip r:embed="rId2" cstate="print"/>
          <a:srcRect l="2955" t="18554" r="5448" b="24936"/>
          <a:stretch>
            <a:fillRect/>
          </a:stretch>
        </p:blipFill>
        <p:spPr bwMode="auto">
          <a:xfrm>
            <a:off x="381000" y="1447800"/>
            <a:ext cx="4429155" cy="364333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68963" name="Picture 3" descr="C:\slides\Update slides\new pic\my pic and video\20120822_104233.jpg"/>
          <p:cNvPicPr>
            <a:picLocks noChangeAspect="1" noChangeArrowheads="1"/>
          </p:cNvPicPr>
          <p:nvPr/>
        </p:nvPicPr>
        <p:blipFill>
          <a:blip r:embed="rId3" cstate="print"/>
          <a:srcRect l="7789" t="15625" r="2581" b="18746"/>
          <a:stretch>
            <a:fillRect/>
          </a:stretch>
        </p:blipFill>
        <p:spPr bwMode="auto">
          <a:xfrm>
            <a:off x="4832693" y="1503608"/>
            <a:ext cx="3731780" cy="36433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927531557"/>
      </p:ext>
    </p:extLst>
  </p:cSld>
  <p:clrMapOvr>
    <a:masterClrMapping/>
  </p:clrMapOvr>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fa-IR" sz="3600" b="1" dirty="0" smtClean="0">
                <a:cs typeface="B Nazanin" panose="00000400000000000000" pitchFamily="2" charset="-78"/>
              </a:rPr>
              <a:t>4- با </a:t>
            </a:r>
            <a:r>
              <a:rPr lang="fa-IR" sz="3600" b="1" dirty="0">
                <a:cs typeface="B Nazanin" panose="00000400000000000000" pitchFamily="2" charset="-78"/>
              </a:rPr>
              <a:t>نوک پستان صاف و فرورفته چه </a:t>
            </a:r>
            <a:r>
              <a:rPr lang="fa-IR" sz="3600" b="1" dirty="0" err="1">
                <a:cs typeface="B Nazanin" panose="00000400000000000000" pitchFamily="2" charset="-78"/>
              </a:rPr>
              <a:t>بايد</a:t>
            </a:r>
            <a:r>
              <a:rPr lang="fa-IR" sz="3600" b="1" dirty="0">
                <a:cs typeface="B Nazanin" panose="00000400000000000000" pitchFamily="2" charset="-78"/>
              </a:rPr>
              <a:t> </a:t>
            </a:r>
            <a:r>
              <a:rPr lang="fa-IR" sz="3600" b="1" dirty="0" err="1">
                <a:cs typeface="B Nazanin" panose="00000400000000000000" pitchFamily="2" charset="-78"/>
              </a:rPr>
              <a:t>كرد</a:t>
            </a:r>
            <a:r>
              <a:rPr lang="fa-IR" sz="3600" b="1" dirty="0">
                <a:cs typeface="B Nazanin" panose="00000400000000000000" pitchFamily="2" charset="-78"/>
              </a:rPr>
              <a:t>؟ </a:t>
            </a:r>
            <a:endParaRPr lang="en-US" sz="3600" b="1" dirty="0">
              <a:cs typeface="B Nazanin" panose="00000400000000000000" pitchFamily="2" charset="-78"/>
            </a:endParaRPr>
          </a:p>
        </p:txBody>
      </p:sp>
    </p:spTree>
    <p:extLst>
      <p:ext uri="{BB962C8B-B14F-4D97-AF65-F5344CB8AC3E}">
        <p14:creationId xmlns:p14="http://schemas.microsoft.com/office/powerpoint/2010/main" val="4410680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62000" y="1447800"/>
            <a:ext cx="8001000" cy="4525962"/>
          </a:xfrm>
        </p:spPr>
        <p:txBody>
          <a:bodyPr>
            <a:normAutofit fontScale="92500" lnSpcReduction="10000"/>
          </a:bodyPr>
          <a:lstStyle/>
          <a:p>
            <a:pPr algn="r" rtl="1"/>
            <a:r>
              <a:rPr lang="fa-IR" sz="2800" dirty="0" smtClean="0">
                <a:cs typeface="B Nazanin" panose="00000400000000000000" pitchFamily="2" charset="-78"/>
              </a:rPr>
              <a:t>معمولا اقدام </a:t>
            </a:r>
            <a:r>
              <a:rPr lang="fa-IR" sz="2800" dirty="0" err="1">
                <a:cs typeface="B Nazanin" panose="00000400000000000000" pitchFamily="2" charset="-78"/>
              </a:rPr>
              <a:t>خاصي</a:t>
            </a:r>
            <a:r>
              <a:rPr lang="fa-IR" sz="2800" dirty="0">
                <a:cs typeface="B Nazanin" panose="00000400000000000000" pitchFamily="2" charset="-78"/>
              </a:rPr>
              <a:t> لازم </a:t>
            </a:r>
            <a:r>
              <a:rPr lang="fa-IR" sz="2800" dirty="0" err="1" smtClean="0">
                <a:cs typeface="B Nazanin" panose="00000400000000000000" pitchFamily="2" charset="-78"/>
              </a:rPr>
              <a:t>نيست</a:t>
            </a:r>
            <a:endParaRPr lang="fa-IR" sz="2800" dirty="0" smtClean="0">
              <a:cs typeface="B Nazanin" panose="00000400000000000000" pitchFamily="2" charset="-78"/>
            </a:endParaRPr>
          </a:p>
          <a:p>
            <a:pPr algn="r" rtl="1"/>
            <a:r>
              <a:rPr lang="fa-IR" sz="2800" dirty="0" smtClean="0">
                <a:cs typeface="B Nazanin" panose="00000400000000000000" pitchFamily="2" charset="-78"/>
              </a:rPr>
              <a:t>تلاش </a:t>
            </a:r>
            <a:r>
              <a:rPr lang="fa-IR" sz="2800" dirty="0" err="1" smtClean="0">
                <a:cs typeface="B Nazanin" panose="00000400000000000000" pitchFamily="2" charset="-78"/>
              </a:rPr>
              <a:t>درگرفتن</a:t>
            </a:r>
            <a:r>
              <a:rPr lang="fa-IR" sz="2800" dirty="0" smtClean="0">
                <a:cs typeface="B Nazanin" panose="00000400000000000000" pitchFamily="2" charset="-78"/>
              </a:rPr>
              <a:t> </a:t>
            </a:r>
            <a:r>
              <a:rPr lang="fa-IR" sz="2800" dirty="0" err="1">
                <a:cs typeface="B Nazanin" panose="00000400000000000000" pitchFamily="2" charset="-78"/>
              </a:rPr>
              <a:t>صحيح</a:t>
            </a:r>
            <a:r>
              <a:rPr lang="fa-IR" sz="2800" dirty="0">
                <a:cs typeface="B Nazanin" panose="00000400000000000000" pitchFamily="2" charset="-78"/>
              </a:rPr>
              <a:t> </a:t>
            </a:r>
            <a:r>
              <a:rPr lang="fa-IR" sz="2800" dirty="0" smtClean="0">
                <a:cs typeface="B Nazanin" panose="00000400000000000000" pitchFamily="2" charset="-78"/>
              </a:rPr>
              <a:t>پستان توسط </a:t>
            </a:r>
            <a:r>
              <a:rPr lang="fa-IR" sz="2800" dirty="0" err="1" smtClean="0">
                <a:cs typeface="B Nazanin" panose="00000400000000000000" pitchFamily="2" charset="-78"/>
              </a:rPr>
              <a:t>شيرخوار</a:t>
            </a:r>
            <a:r>
              <a:rPr lang="fa-IR" sz="2800" dirty="0" smtClean="0">
                <a:cs typeface="B Nazanin" panose="00000400000000000000" pitchFamily="2" charset="-78"/>
              </a:rPr>
              <a:t> قبل </a:t>
            </a:r>
            <a:r>
              <a:rPr lang="fa-IR" sz="2800" dirty="0">
                <a:cs typeface="B Nazanin" panose="00000400000000000000" pitchFamily="2" charset="-78"/>
              </a:rPr>
              <a:t>از </a:t>
            </a:r>
            <a:r>
              <a:rPr lang="fa-IR" sz="2800" dirty="0" smtClean="0">
                <a:cs typeface="B Nazanin" panose="00000400000000000000" pitchFamily="2" charset="-78"/>
              </a:rPr>
              <a:t>احتقان و زخم نوک پستان</a:t>
            </a:r>
          </a:p>
          <a:p>
            <a:pPr algn="r" rtl="1"/>
            <a:r>
              <a:rPr lang="fa-IR" sz="2800" dirty="0" err="1">
                <a:cs typeface="B Nazanin" panose="00000400000000000000" pitchFamily="2" charset="-78"/>
              </a:rPr>
              <a:t>دوشيدن</a:t>
            </a:r>
            <a:r>
              <a:rPr lang="fa-IR" sz="2800" dirty="0">
                <a:cs typeface="B Nazanin" panose="00000400000000000000" pitchFamily="2" charset="-78"/>
              </a:rPr>
              <a:t> </a:t>
            </a:r>
            <a:r>
              <a:rPr lang="fa-IR" sz="2800" dirty="0" err="1">
                <a:cs typeface="B Nazanin" panose="00000400000000000000" pitchFamily="2" charset="-78"/>
              </a:rPr>
              <a:t>مستقيم</a:t>
            </a:r>
            <a:r>
              <a:rPr lang="fa-IR" sz="2800" dirty="0">
                <a:cs typeface="B Nazanin" panose="00000400000000000000" pitchFamily="2" charset="-78"/>
              </a:rPr>
              <a:t> شیر به داخل دهان </a:t>
            </a:r>
            <a:r>
              <a:rPr lang="fa-IR" sz="2800" dirty="0" err="1">
                <a:cs typeface="B Nazanin" panose="00000400000000000000" pitchFamily="2" charset="-78"/>
              </a:rPr>
              <a:t>شيرخوار</a:t>
            </a:r>
            <a:endParaRPr lang="fa-IR" sz="2800" dirty="0">
              <a:cs typeface="B Nazanin" panose="00000400000000000000" pitchFamily="2" charset="-78"/>
            </a:endParaRPr>
          </a:p>
          <a:p>
            <a:pPr algn="r" rtl="1"/>
            <a:r>
              <a:rPr lang="fa-IR" sz="2800" dirty="0" err="1" smtClean="0">
                <a:cs typeface="B Nazanin" panose="00000400000000000000" pitchFamily="2" charset="-78"/>
              </a:rPr>
              <a:t>دوشيدن</a:t>
            </a:r>
            <a:r>
              <a:rPr lang="fa-IR" sz="2800" dirty="0" smtClean="0">
                <a:cs typeface="B Nazanin" panose="00000400000000000000" pitchFamily="2" charset="-78"/>
              </a:rPr>
              <a:t> </a:t>
            </a:r>
            <a:r>
              <a:rPr lang="fa-IR" sz="2800" dirty="0" err="1">
                <a:cs typeface="B Nazanin" panose="00000400000000000000" pitchFamily="2" charset="-78"/>
              </a:rPr>
              <a:t>شير</a:t>
            </a:r>
            <a:r>
              <a:rPr lang="fa-IR" sz="2800" dirty="0">
                <a:cs typeface="B Nazanin" panose="00000400000000000000" pitchFamily="2" charset="-78"/>
              </a:rPr>
              <a:t> </a:t>
            </a:r>
            <a:r>
              <a:rPr lang="fa-IR" sz="2800" dirty="0" smtClean="0">
                <a:cs typeface="B Nazanin" panose="00000400000000000000" pitchFamily="2" charset="-78"/>
              </a:rPr>
              <a:t>به منظور </a:t>
            </a:r>
            <a:r>
              <a:rPr lang="fa-IR" sz="2800" dirty="0">
                <a:cs typeface="B Nazanin" panose="00000400000000000000" pitchFamily="2" charset="-78"/>
              </a:rPr>
              <a:t>نرم شدن </a:t>
            </a:r>
            <a:r>
              <a:rPr lang="fa-IR" sz="2800" dirty="0" smtClean="0">
                <a:cs typeface="B Nazanin" panose="00000400000000000000" pitchFamily="2" charset="-78"/>
              </a:rPr>
              <a:t>هاله و دادن شیر دوشیده با فنجان</a:t>
            </a:r>
          </a:p>
          <a:p>
            <a:pPr algn="r" rtl="1"/>
            <a:r>
              <a:rPr lang="fa-IR" sz="2800" dirty="0" smtClean="0">
                <a:cs typeface="B Nazanin" panose="00000400000000000000" pitchFamily="2" charset="-78"/>
              </a:rPr>
              <a:t>استفاده </a:t>
            </a:r>
            <a:r>
              <a:rPr lang="fa-IR" sz="2800" b="1" dirty="0" smtClean="0">
                <a:cs typeface="B Nazanin" panose="00000400000000000000" pitchFamily="2" charset="-78"/>
              </a:rPr>
              <a:t>پمپ شیردوش </a:t>
            </a:r>
            <a:r>
              <a:rPr lang="fa-IR" sz="2800" dirty="0" smtClean="0">
                <a:cs typeface="B Nazanin" panose="00000400000000000000" pitchFamily="2" charset="-78"/>
              </a:rPr>
              <a:t>یا </a:t>
            </a:r>
            <a:r>
              <a:rPr lang="fa-IR" sz="2800" b="1" dirty="0" smtClean="0">
                <a:cs typeface="B Nazanin" panose="00000400000000000000" pitchFamily="2" charset="-78"/>
                <a:hlinkClick r:id="" action="ppaction://noaction"/>
              </a:rPr>
              <a:t>سرنگ </a:t>
            </a:r>
            <a:r>
              <a:rPr lang="fa-IR" sz="2800" b="1" dirty="0">
                <a:cs typeface="B Nazanin" panose="00000400000000000000" pitchFamily="2" charset="-78"/>
                <a:hlinkClick r:id="" action="ppaction://noaction"/>
              </a:rPr>
              <a:t>20 </a:t>
            </a:r>
            <a:r>
              <a:rPr lang="fa-IR" sz="2800" dirty="0" smtClean="0">
                <a:cs typeface="B Nazanin" panose="00000400000000000000" pitchFamily="2" charset="-78"/>
              </a:rPr>
              <a:t>توسط </a:t>
            </a:r>
            <a:r>
              <a:rPr lang="fa-IR" sz="2800" dirty="0">
                <a:cs typeface="B Nazanin" panose="00000400000000000000" pitchFamily="2" charset="-78"/>
              </a:rPr>
              <a:t>خود </a:t>
            </a:r>
            <a:r>
              <a:rPr lang="fa-IR" sz="2800" dirty="0" smtClean="0">
                <a:cs typeface="B Nazanin" panose="00000400000000000000" pitchFamily="2" charset="-78"/>
              </a:rPr>
              <a:t>مادر برای کمی </a:t>
            </a:r>
            <a:r>
              <a:rPr lang="fa-IR" sz="2800" dirty="0">
                <a:cs typeface="B Nazanin" panose="00000400000000000000" pitchFamily="2" charset="-78"/>
              </a:rPr>
              <a:t>برجسته نمودن نوک </a:t>
            </a:r>
            <a:r>
              <a:rPr lang="fa-IR" sz="2800" dirty="0" smtClean="0">
                <a:cs typeface="B Nazanin" panose="00000400000000000000" pitchFamily="2" charset="-78"/>
              </a:rPr>
              <a:t>قبل </a:t>
            </a:r>
            <a:r>
              <a:rPr lang="fa-IR" sz="2800" dirty="0">
                <a:cs typeface="B Nazanin" panose="00000400000000000000" pitchFamily="2" charset="-78"/>
              </a:rPr>
              <a:t>از گرفتن </a:t>
            </a:r>
            <a:r>
              <a:rPr lang="fa-IR" sz="2800" dirty="0" smtClean="0">
                <a:cs typeface="B Nazanin" panose="00000400000000000000" pitchFamily="2" charset="-78"/>
              </a:rPr>
              <a:t>پستان</a:t>
            </a:r>
          </a:p>
          <a:p>
            <a:pPr algn="r" rtl="1"/>
            <a:r>
              <a:rPr lang="fa-IR" sz="2800" dirty="0" smtClean="0">
                <a:cs typeface="B Nazanin" panose="00000400000000000000" pitchFamily="2" charset="-78"/>
              </a:rPr>
              <a:t>استفاده </a:t>
            </a:r>
            <a:r>
              <a:rPr lang="fa-IR" sz="2800" dirty="0">
                <a:cs typeface="B Nazanin" panose="00000400000000000000" pitchFamily="2" charset="-78"/>
              </a:rPr>
              <a:t>از </a:t>
            </a:r>
            <a:r>
              <a:rPr lang="fa-IR" sz="2800" b="1" dirty="0">
                <a:cs typeface="B Nazanin" panose="00000400000000000000" pitchFamily="2" charset="-78"/>
              </a:rPr>
              <a:t>محافظ پستان </a:t>
            </a:r>
            <a:r>
              <a:rPr lang="fa-IR" sz="2800" dirty="0" err="1">
                <a:cs typeface="B Nazanin" panose="00000400000000000000" pitchFamily="2" charset="-78"/>
              </a:rPr>
              <a:t>درفواصل</a:t>
            </a:r>
            <a:r>
              <a:rPr lang="fa-IR" sz="2800" dirty="0">
                <a:cs typeface="B Nazanin" panose="00000400000000000000" pitchFamily="2" charset="-78"/>
              </a:rPr>
              <a:t> شیردهی به منظور برجسته نمودن بیشر نوک </a:t>
            </a:r>
            <a:r>
              <a:rPr lang="fa-IR" sz="2800" dirty="0" smtClean="0">
                <a:cs typeface="B Nazanin" panose="00000400000000000000" pitchFamily="2" charset="-78"/>
              </a:rPr>
              <a:t>پستان (کمک کننده) </a:t>
            </a:r>
          </a:p>
          <a:p>
            <a:pPr algn="r" rtl="1"/>
            <a:r>
              <a:rPr lang="fa-IR" sz="2800" dirty="0">
                <a:cs typeface="B Nazanin" panose="00000400000000000000" pitchFamily="2" charset="-78"/>
              </a:rPr>
              <a:t> </a:t>
            </a:r>
            <a:r>
              <a:rPr lang="fa-IR" sz="2800" u="sng" dirty="0">
                <a:cs typeface="B Nazanin" panose="00000400000000000000" pitchFamily="2" charset="-78"/>
              </a:rPr>
              <a:t>استفاده </a:t>
            </a:r>
            <a:r>
              <a:rPr lang="fa-IR" sz="2800" u="sng" dirty="0" smtClean="0">
                <a:cs typeface="B Nazanin" panose="00000400000000000000" pitchFamily="2" charset="-78"/>
              </a:rPr>
              <a:t>کوتاه </a:t>
            </a:r>
            <a:r>
              <a:rPr lang="fa-IR" sz="2800" u="sng" dirty="0">
                <a:cs typeface="B Nazanin" panose="00000400000000000000" pitchFamily="2" charset="-78"/>
              </a:rPr>
              <a:t>مدت </a:t>
            </a:r>
            <a:r>
              <a:rPr lang="fa-IR" sz="2800" u="sng" dirty="0" smtClean="0">
                <a:cs typeface="B Nazanin" panose="00000400000000000000" pitchFamily="2" charset="-78"/>
              </a:rPr>
              <a:t>و صحیح </a:t>
            </a:r>
            <a:r>
              <a:rPr lang="fa-IR" sz="2800" dirty="0">
                <a:cs typeface="B Nazanin" panose="00000400000000000000" pitchFamily="2" charset="-78"/>
              </a:rPr>
              <a:t>از </a:t>
            </a:r>
            <a:r>
              <a:rPr lang="fa-IR" sz="2800" b="1" dirty="0">
                <a:cs typeface="B Nazanin" panose="00000400000000000000" pitchFamily="2" charset="-78"/>
                <a:hlinkClick r:id="" action="ppaction://noaction"/>
              </a:rPr>
              <a:t>محافظ نوک پستان </a:t>
            </a:r>
            <a:r>
              <a:rPr lang="fa-IR" sz="2800" dirty="0">
                <a:cs typeface="B Nazanin" panose="00000400000000000000" pitchFamily="2" charset="-78"/>
              </a:rPr>
              <a:t>با کمک مشاور شیردهی </a:t>
            </a:r>
            <a:r>
              <a:rPr lang="fa-IR" sz="2800" b="1" u="sng" dirty="0" smtClean="0">
                <a:cs typeface="B Nazanin" panose="00000400000000000000" pitchFamily="2" charset="-78"/>
              </a:rPr>
              <a:t>در </a:t>
            </a:r>
            <a:r>
              <a:rPr lang="fa-IR" sz="2800" b="1" u="sng" dirty="0">
                <a:cs typeface="B Nazanin" panose="00000400000000000000" pitchFamily="2" charset="-78"/>
              </a:rPr>
              <a:t>صورت عدم </a:t>
            </a:r>
            <a:r>
              <a:rPr lang="fa-IR" sz="2800" b="1" u="sng" dirty="0" smtClean="0">
                <a:cs typeface="B Nazanin" panose="00000400000000000000" pitchFamily="2" charset="-78"/>
              </a:rPr>
              <a:t>موفقیت</a:t>
            </a:r>
            <a:endParaRPr lang="fa-IR" sz="2800" b="1" u="sng" dirty="0">
              <a:cs typeface="B Nazanin" panose="00000400000000000000" pitchFamily="2" charset="-78"/>
            </a:endParaRPr>
          </a:p>
        </p:txBody>
      </p:sp>
      <p:graphicFrame>
        <p:nvGraphicFramePr>
          <p:cNvPr id="4" name="Diagram 3"/>
          <p:cNvGraphicFramePr/>
          <p:nvPr>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68321687"/>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2950" name="Picture 6" descr="C:\Users\Mahmoud\Pictures\Picture2.png"/>
          <p:cNvPicPr>
            <a:picLocks noChangeAspect="1" noChangeArrowheads="1"/>
          </p:cNvPicPr>
          <p:nvPr/>
        </p:nvPicPr>
        <p:blipFill>
          <a:blip r:embed="rId2"/>
          <a:srcRect/>
          <a:stretch>
            <a:fillRect/>
          </a:stretch>
        </p:blipFill>
        <p:spPr bwMode="auto">
          <a:xfrm>
            <a:off x="181561" y="2057400"/>
            <a:ext cx="8733839" cy="2667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132712647"/>
      </p:ext>
    </p:extLst>
  </p:cSld>
  <p:clrMapOvr>
    <a:masterClrMapping/>
  </p:clrMapOvr>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3972" name="Picture 4" descr="C:\Users\Mahmoud\Pictures\Picture1.png"/>
          <p:cNvPicPr>
            <a:picLocks noChangeAspect="1" noChangeArrowheads="1"/>
          </p:cNvPicPr>
          <p:nvPr/>
        </p:nvPicPr>
        <p:blipFill>
          <a:blip r:embed="rId2"/>
          <a:srcRect/>
          <a:stretch>
            <a:fillRect/>
          </a:stretch>
        </p:blipFill>
        <p:spPr bwMode="auto">
          <a:xfrm>
            <a:off x="457200" y="1371600"/>
            <a:ext cx="8478837" cy="32861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757220233"/>
      </p:ext>
    </p:extLst>
  </p:cSld>
  <p:clrMapOvr>
    <a:masterClrMapping/>
  </p:clrMapOvr>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600200"/>
            <a:ext cx="8077200" cy="4525962"/>
          </a:xfrm>
        </p:spPr>
        <p:txBody>
          <a:bodyPr>
            <a:normAutofit fontScale="92500" lnSpcReduction="10000"/>
          </a:bodyPr>
          <a:lstStyle/>
          <a:p>
            <a:pPr algn="r" rtl="1"/>
            <a:r>
              <a:rPr lang="fa-IR" sz="3200" b="1" dirty="0">
                <a:cs typeface="B Nazanin" panose="00000400000000000000" pitchFamily="2" charset="-78"/>
              </a:rPr>
              <a:t> </a:t>
            </a:r>
            <a:r>
              <a:rPr lang="fa-IR" sz="3200" dirty="0">
                <a:cs typeface="B Nazanin" panose="00000400000000000000" pitchFamily="2" charset="-78"/>
              </a:rPr>
              <a:t>درمان قبل از زایمان کمک کننده </a:t>
            </a:r>
            <a:r>
              <a:rPr lang="fa-IR" sz="3200" dirty="0" err="1">
                <a:cs typeface="B Nazanin" panose="00000400000000000000" pitchFamily="2" charset="-78"/>
              </a:rPr>
              <a:t>نيست</a:t>
            </a:r>
            <a:r>
              <a:rPr lang="fa-IR" sz="3200" dirty="0">
                <a:cs typeface="B Nazanin" panose="00000400000000000000" pitchFamily="2" charset="-78"/>
              </a:rPr>
              <a:t>. </a:t>
            </a:r>
            <a:r>
              <a:rPr lang="fa-IR" sz="3200" dirty="0" smtClean="0">
                <a:cs typeface="B Nazanin" panose="00000400000000000000" pitchFamily="2" charset="-78"/>
              </a:rPr>
              <a:t>ممکن </a:t>
            </a:r>
            <a:r>
              <a:rPr lang="fa-IR" sz="3200" dirty="0">
                <a:cs typeface="B Nazanin" panose="00000400000000000000" pitchFamily="2" charset="-78"/>
              </a:rPr>
              <a:t>است کاذب </a:t>
            </a:r>
            <a:r>
              <a:rPr lang="fa-IR" sz="3200" dirty="0" err="1" smtClean="0">
                <a:cs typeface="B Nazanin" panose="00000400000000000000" pitchFamily="2" charset="-78"/>
              </a:rPr>
              <a:t>ویا</a:t>
            </a:r>
            <a:r>
              <a:rPr lang="fa-IR" sz="3200" dirty="0" smtClean="0">
                <a:cs typeface="B Nazanin" panose="00000400000000000000" pitchFamily="2" charset="-78"/>
              </a:rPr>
              <a:t> </a:t>
            </a:r>
            <a:r>
              <a:rPr lang="fa-IR" sz="3200" dirty="0">
                <a:cs typeface="B Nazanin" panose="00000400000000000000" pitchFamily="2" charset="-78"/>
              </a:rPr>
              <a:t>واقعی </a:t>
            </a:r>
            <a:r>
              <a:rPr lang="fa-IR" sz="3200" dirty="0" smtClean="0">
                <a:cs typeface="B Nazanin" panose="00000400000000000000" pitchFamily="2" charset="-78"/>
              </a:rPr>
              <a:t>باشد</a:t>
            </a:r>
            <a:endParaRPr lang="fa-IR" sz="3200" dirty="0">
              <a:cs typeface="B Nazanin" panose="00000400000000000000" pitchFamily="2" charset="-78"/>
            </a:endParaRPr>
          </a:p>
          <a:p>
            <a:pPr algn="r" rtl="1"/>
            <a:r>
              <a:rPr lang="fa-IR" sz="3200" dirty="0" smtClean="0">
                <a:cs typeface="B Nazanin" panose="00000400000000000000" pitchFamily="2" charset="-78"/>
              </a:rPr>
              <a:t>دادن اعتماد به‌ نفس به مادر</a:t>
            </a:r>
          </a:p>
          <a:p>
            <a:pPr algn="r" rtl="1"/>
            <a:r>
              <a:rPr lang="fa-IR" sz="3200" dirty="0">
                <a:cs typeface="B Nazanin" panose="00000400000000000000" pitchFamily="2" charset="-78"/>
              </a:rPr>
              <a:t>آموزش </a:t>
            </a:r>
            <a:r>
              <a:rPr lang="fa-IR" sz="3200" dirty="0" smtClean="0">
                <a:cs typeface="B Nazanin" panose="00000400000000000000" pitchFamily="2" charset="-78"/>
              </a:rPr>
              <a:t>مناسب </a:t>
            </a:r>
            <a:r>
              <a:rPr lang="fa-IR" sz="3200" dirty="0">
                <a:cs typeface="B Nazanin" panose="00000400000000000000" pitchFamily="2" charset="-78"/>
              </a:rPr>
              <a:t>در نحوه گرفتن </a:t>
            </a:r>
            <a:r>
              <a:rPr lang="fa-IR" sz="3200" dirty="0" smtClean="0">
                <a:cs typeface="B Nazanin" panose="00000400000000000000" pitchFamily="2" charset="-78"/>
              </a:rPr>
              <a:t>پستان با </a:t>
            </a:r>
            <a:r>
              <a:rPr lang="fa-IR" sz="3200" dirty="0">
                <a:cs typeface="B Nazanin" panose="00000400000000000000" pitchFamily="2" charset="-78"/>
              </a:rPr>
              <a:t>حداکثر نسج </a:t>
            </a:r>
            <a:r>
              <a:rPr lang="fa-IR" sz="3200" dirty="0" smtClean="0">
                <a:cs typeface="B Nazanin" panose="00000400000000000000" pitchFamily="2" charset="-78"/>
              </a:rPr>
              <a:t>پستان</a:t>
            </a:r>
            <a:r>
              <a:rPr lang="fa-IR" sz="3200" dirty="0" smtClean="0">
                <a:solidFill>
                  <a:srgbClr val="FF0000"/>
                </a:solidFill>
                <a:cs typeface="B Nazanin" panose="00000400000000000000" pitchFamily="2" charset="-78"/>
              </a:rPr>
              <a:t>(لچ عمیق) </a:t>
            </a:r>
          </a:p>
          <a:p>
            <a:pPr algn="r" rtl="1"/>
            <a:r>
              <a:rPr lang="fa-IR" sz="3200" dirty="0" err="1" smtClean="0">
                <a:cs typeface="B Nazanin" panose="00000400000000000000" pitchFamily="2" charset="-78"/>
              </a:rPr>
              <a:t>نرم‌تر</a:t>
            </a:r>
            <a:r>
              <a:rPr lang="fa-IR" sz="3200" dirty="0" smtClean="0">
                <a:cs typeface="B Nazanin" panose="00000400000000000000" pitchFamily="2" charset="-78"/>
              </a:rPr>
              <a:t> شدن </a:t>
            </a:r>
            <a:r>
              <a:rPr lang="fa-IR" sz="3200" dirty="0" err="1" smtClean="0">
                <a:cs typeface="B Nazanin" panose="00000400000000000000" pitchFamily="2" charset="-78"/>
              </a:rPr>
              <a:t>پستان‌ها</a:t>
            </a:r>
            <a:r>
              <a:rPr lang="fa-IR" sz="3200" dirty="0" smtClean="0">
                <a:cs typeface="B Nazanin" panose="00000400000000000000" pitchFamily="2" charset="-78"/>
              </a:rPr>
              <a:t> </a:t>
            </a:r>
            <a:r>
              <a:rPr lang="fa-IR" sz="3200" dirty="0">
                <a:cs typeface="B Nazanin" panose="00000400000000000000" pitchFamily="2" charset="-78"/>
              </a:rPr>
              <a:t>در هفته اول </a:t>
            </a:r>
            <a:r>
              <a:rPr lang="fa-IR" sz="3200" dirty="0" err="1">
                <a:cs typeface="B Nazanin" panose="00000400000000000000" pitchFamily="2" charset="-78"/>
              </a:rPr>
              <a:t>يا</a:t>
            </a:r>
            <a:r>
              <a:rPr lang="fa-IR" sz="3200" dirty="0">
                <a:cs typeface="B Nazanin" panose="00000400000000000000" pitchFamily="2" charset="-78"/>
              </a:rPr>
              <a:t> دوم بعد از </a:t>
            </a:r>
            <a:r>
              <a:rPr lang="fa-IR" sz="3200" dirty="0" err="1" smtClean="0">
                <a:cs typeface="B Nazanin" panose="00000400000000000000" pitchFamily="2" charset="-78"/>
              </a:rPr>
              <a:t>زايمان</a:t>
            </a:r>
            <a:r>
              <a:rPr lang="fa-IR" sz="3200" dirty="0" smtClean="0">
                <a:cs typeface="B Nazanin" panose="00000400000000000000" pitchFamily="2" charset="-78"/>
              </a:rPr>
              <a:t> </a:t>
            </a:r>
            <a:r>
              <a:rPr lang="fa-IR" sz="2800" dirty="0" smtClean="0">
                <a:cs typeface="B Nazanin" panose="00000400000000000000" pitchFamily="2" charset="-78"/>
              </a:rPr>
              <a:t>(تسهیل در گرفتن پستان)</a:t>
            </a:r>
          </a:p>
          <a:p>
            <a:pPr algn="r" rtl="1"/>
            <a:r>
              <a:rPr lang="fa-IR" sz="3200" dirty="0" err="1" smtClean="0">
                <a:cs typeface="B Nazanin" panose="00000400000000000000" pitchFamily="2" charset="-78"/>
              </a:rPr>
              <a:t>ترغيب</a:t>
            </a:r>
            <a:r>
              <a:rPr lang="fa-IR" sz="3200" dirty="0" smtClean="0">
                <a:cs typeface="B Nazanin" panose="00000400000000000000" pitchFamily="2" charset="-78"/>
              </a:rPr>
              <a:t> مادر را به </a:t>
            </a:r>
            <a:r>
              <a:rPr lang="fa-IR" sz="3200" dirty="0" err="1" smtClean="0">
                <a:cs typeface="B Nazanin" panose="00000400000000000000" pitchFamily="2" charset="-78"/>
              </a:rPr>
              <a:t>برقراري</a:t>
            </a:r>
            <a:r>
              <a:rPr lang="fa-IR" sz="3200" dirty="0" smtClean="0">
                <a:cs typeface="B Nazanin" panose="00000400000000000000" pitchFamily="2" charset="-78"/>
              </a:rPr>
              <a:t> تماس </a:t>
            </a:r>
            <a:r>
              <a:rPr lang="fa-IR" sz="3200" dirty="0" err="1" smtClean="0">
                <a:cs typeface="B Nazanin" panose="00000400000000000000" pitchFamily="2" charset="-78"/>
              </a:rPr>
              <a:t>زياد</a:t>
            </a:r>
            <a:r>
              <a:rPr lang="fa-IR" sz="3200" dirty="0" smtClean="0">
                <a:cs typeface="B Nazanin" panose="00000400000000000000" pitchFamily="2" charset="-78"/>
              </a:rPr>
              <a:t> پوست با پوست با </a:t>
            </a:r>
            <a:r>
              <a:rPr lang="fa-IR" sz="3200" dirty="0" err="1" smtClean="0">
                <a:cs typeface="B Nazanin" panose="00000400000000000000" pitchFamily="2" charset="-78"/>
              </a:rPr>
              <a:t>شيرخوار</a:t>
            </a:r>
            <a:r>
              <a:rPr lang="fa-IR" sz="3200" dirty="0" smtClean="0">
                <a:cs typeface="B Nazanin" panose="00000400000000000000" pitchFamily="2" charset="-78"/>
              </a:rPr>
              <a:t> و </a:t>
            </a:r>
            <a:r>
              <a:rPr lang="fa-IR" sz="3200" dirty="0" err="1" smtClean="0">
                <a:cs typeface="B Nazanin" panose="00000400000000000000" pitchFamily="2" charset="-78"/>
              </a:rPr>
              <a:t>تغذيه</a:t>
            </a:r>
            <a:r>
              <a:rPr lang="fa-IR" sz="3200" dirty="0" smtClean="0">
                <a:cs typeface="B Nazanin" panose="00000400000000000000" pitchFamily="2" charset="-78"/>
              </a:rPr>
              <a:t> </a:t>
            </a:r>
            <a:r>
              <a:rPr lang="fa-IR" sz="3200" dirty="0" err="1" smtClean="0">
                <a:cs typeface="B Nazanin" panose="00000400000000000000" pitchFamily="2" charset="-78"/>
              </a:rPr>
              <a:t>مكرر</a:t>
            </a:r>
            <a:r>
              <a:rPr lang="fa-IR" sz="3200" dirty="0" smtClean="0">
                <a:cs typeface="B Nazanin" panose="00000400000000000000" pitchFamily="2" charset="-78"/>
              </a:rPr>
              <a:t> برحسب </a:t>
            </a:r>
            <a:r>
              <a:rPr lang="fa-IR" sz="3200" dirty="0" err="1" smtClean="0">
                <a:cs typeface="B Nazanin" panose="00000400000000000000" pitchFamily="2" charset="-78"/>
              </a:rPr>
              <a:t>تقاضاي</a:t>
            </a:r>
            <a:r>
              <a:rPr lang="fa-IR" sz="3200" dirty="0" smtClean="0">
                <a:cs typeface="B Nazanin" panose="00000400000000000000" pitchFamily="2" charset="-78"/>
              </a:rPr>
              <a:t> او قبل از اینکه </a:t>
            </a:r>
            <a:r>
              <a:rPr lang="fa-IR" sz="3200" dirty="0" err="1" smtClean="0">
                <a:cs typeface="B Nazanin" panose="00000400000000000000" pitchFamily="2" charset="-78"/>
              </a:rPr>
              <a:t>پستانش</a:t>
            </a:r>
            <a:r>
              <a:rPr lang="fa-IR" sz="3200" dirty="0" smtClean="0">
                <a:cs typeface="B Nazanin" panose="00000400000000000000" pitchFamily="2" charset="-78"/>
              </a:rPr>
              <a:t>  </a:t>
            </a:r>
            <a:r>
              <a:rPr lang="fa-IR" sz="3200" dirty="0" err="1" smtClean="0">
                <a:cs typeface="B Nazanin" panose="00000400000000000000" pitchFamily="2" charset="-78"/>
              </a:rPr>
              <a:t>محتقن</a:t>
            </a:r>
            <a:r>
              <a:rPr lang="fa-IR" sz="3200" dirty="0" smtClean="0">
                <a:cs typeface="B Nazanin" panose="00000400000000000000" pitchFamily="2" charset="-78"/>
              </a:rPr>
              <a:t>  و سفت شود</a:t>
            </a:r>
          </a:p>
        </p:txBody>
      </p:sp>
      <p:graphicFrame>
        <p:nvGraphicFramePr>
          <p:cNvPr id="4" name="Diagram 3"/>
          <p:cNvGraphicFramePr/>
          <p:nvPr>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36635948"/>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200" y="1570038"/>
            <a:ext cx="7772400" cy="4525962"/>
          </a:xfrm>
        </p:spPr>
        <p:txBody>
          <a:bodyPr/>
          <a:lstStyle/>
          <a:p>
            <a:pPr algn="r" rtl="1"/>
            <a:r>
              <a:rPr lang="fa-IR" sz="2800" dirty="0" smtClean="0">
                <a:cs typeface="B Nazanin" panose="00000400000000000000" pitchFamily="2" charset="-78"/>
              </a:rPr>
              <a:t>قرار </a:t>
            </a:r>
            <a:r>
              <a:rPr lang="fa-IR" sz="2800" dirty="0">
                <a:cs typeface="B Nazanin" panose="00000400000000000000" pitchFamily="2" charset="-78"/>
              </a:rPr>
              <a:t>گرفتن شيرخوار در يك وضعيت </a:t>
            </a:r>
            <a:r>
              <a:rPr lang="fa-IR" sz="2800" dirty="0" smtClean="0">
                <a:cs typeface="B Nazanin" panose="00000400000000000000" pitchFamily="2" charset="-78"/>
              </a:rPr>
              <a:t>خاص، </a:t>
            </a:r>
            <a:r>
              <a:rPr lang="fa-IR" sz="2800" dirty="0">
                <a:cs typeface="B Nazanin" panose="00000400000000000000" pitchFamily="2" charset="-78"/>
              </a:rPr>
              <a:t>مثلاً </a:t>
            </a:r>
            <a:r>
              <a:rPr lang="fa-IR" sz="2800" dirty="0" smtClean="0">
                <a:cs typeface="B Nazanin" panose="00000400000000000000" pitchFamily="2" charset="-78"/>
              </a:rPr>
              <a:t> وضعيت </a:t>
            </a:r>
            <a:r>
              <a:rPr lang="fa-IR" sz="2800" dirty="0">
                <a:cs typeface="B Nazanin" panose="00000400000000000000" pitchFamily="2" charset="-78"/>
              </a:rPr>
              <a:t>زيربغلي </a:t>
            </a:r>
            <a:endParaRPr lang="fa-IR" sz="2800" dirty="0" smtClean="0">
              <a:cs typeface="B Nazanin" panose="00000400000000000000" pitchFamily="2" charset="-78"/>
            </a:endParaRPr>
          </a:p>
          <a:p>
            <a:pPr algn="r" rtl="1"/>
            <a:r>
              <a:rPr lang="fa-IR" sz="2800" dirty="0" smtClean="0">
                <a:cs typeface="B Nazanin" panose="00000400000000000000" pitchFamily="2" charset="-78"/>
              </a:rPr>
              <a:t>تحريك </a:t>
            </a:r>
            <a:r>
              <a:rPr lang="fa-IR" sz="2800" dirty="0">
                <a:cs typeface="B Nazanin" panose="00000400000000000000" pitchFamily="2" charset="-78"/>
              </a:rPr>
              <a:t>و فشردن لبه هاله ممکن است در بيرون كشيدن نوك پستان قبل از شيردهي در مواردی که </a:t>
            </a:r>
            <a:r>
              <a:rPr lang="fa-IR" sz="2800" b="1" dirty="0">
                <a:cs typeface="B Nazanin" panose="00000400000000000000" pitchFamily="2" charset="-78"/>
              </a:rPr>
              <a:t>نوك پستان فرو رفته کاذب </a:t>
            </a:r>
            <a:r>
              <a:rPr lang="fa-IR" sz="2800" dirty="0">
                <a:cs typeface="B Nazanin" panose="00000400000000000000" pitchFamily="2" charset="-78"/>
              </a:rPr>
              <a:t>باشد، شيرخوار را براي گرفتن پستان كمك </a:t>
            </a:r>
            <a:r>
              <a:rPr lang="fa-IR" sz="2800" dirty="0" smtClean="0">
                <a:cs typeface="B Nazanin" panose="00000400000000000000" pitchFamily="2" charset="-78"/>
              </a:rPr>
              <a:t>مي‌كند</a:t>
            </a:r>
          </a:p>
          <a:p>
            <a:pPr algn="r" rtl="1"/>
            <a:r>
              <a:rPr lang="fa-IR" sz="2800" dirty="0">
                <a:cs typeface="B Nazanin" panose="00000400000000000000" pitchFamily="2" charset="-78"/>
              </a:rPr>
              <a:t>استفاده </a:t>
            </a:r>
            <a:r>
              <a:rPr lang="fa-IR" sz="2800" dirty="0" smtClean="0">
                <a:cs typeface="B Nazanin" panose="00000400000000000000" pitchFamily="2" charset="-78"/>
              </a:rPr>
              <a:t>از </a:t>
            </a:r>
            <a:r>
              <a:rPr lang="fa-IR" sz="2800" dirty="0" err="1">
                <a:cs typeface="B Nazanin" panose="00000400000000000000" pitchFamily="2" charset="-78"/>
              </a:rPr>
              <a:t>يك</a:t>
            </a:r>
            <a:r>
              <a:rPr lang="fa-IR" sz="2800" dirty="0">
                <a:cs typeface="B Nazanin" panose="00000400000000000000" pitchFamily="2" charset="-78"/>
              </a:rPr>
              <a:t> پمپ </a:t>
            </a:r>
            <a:r>
              <a:rPr lang="fa-IR" sz="2800" dirty="0" err="1">
                <a:cs typeface="B Nazanin" panose="00000400000000000000" pitchFamily="2" charset="-78"/>
              </a:rPr>
              <a:t>دستي</a:t>
            </a:r>
            <a:r>
              <a:rPr lang="fa-IR" sz="2800" dirty="0">
                <a:cs typeface="B Nazanin" panose="00000400000000000000" pitchFamily="2" charset="-78"/>
              </a:rPr>
              <a:t> و </a:t>
            </a:r>
            <a:r>
              <a:rPr lang="fa-IR" sz="2800" dirty="0" err="1">
                <a:cs typeface="B Nazanin" panose="00000400000000000000" pitchFamily="2" charset="-78"/>
              </a:rPr>
              <a:t>يا</a:t>
            </a:r>
            <a:r>
              <a:rPr lang="fa-IR" sz="2800" dirty="0">
                <a:cs typeface="B Nazanin" panose="00000400000000000000" pitchFamily="2" charset="-78"/>
              </a:rPr>
              <a:t> سرنگ </a:t>
            </a:r>
            <a:r>
              <a:rPr lang="fa-IR" sz="2800" dirty="0" smtClean="0">
                <a:cs typeface="B Nazanin" panose="00000400000000000000" pitchFamily="2" charset="-78"/>
              </a:rPr>
              <a:t>20براي </a:t>
            </a:r>
            <a:r>
              <a:rPr lang="fa-IR" sz="2800" dirty="0" err="1">
                <a:cs typeface="B Nazanin" panose="00000400000000000000" pitchFamily="2" charset="-78"/>
              </a:rPr>
              <a:t>بيرون</a:t>
            </a:r>
            <a:r>
              <a:rPr lang="fa-IR" sz="2800" dirty="0">
                <a:cs typeface="B Nazanin" panose="00000400000000000000" pitchFamily="2" charset="-78"/>
              </a:rPr>
              <a:t> </a:t>
            </a:r>
            <a:r>
              <a:rPr lang="fa-IR" sz="2800" dirty="0" err="1">
                <a:cs typeface="B Nazanin" panose="00000400000000000000" pitchFamily="2" charset="-78"/>
              </a:rPr>
              <a:t>كشيدن</a:t>
            </a:r>
            <a:r>
              <a:rPr lang="fa-IR" sz="2800" dirty="0">
                <a:cs typeface="B Nazanin" panose="00000400000000000000" pitchFamily="2" charset="-78"/>
              </a:rPr>
              <a:t> </a:t>
            </a:r>
            <a:r>
              <a:rPr lang="fa-IR" sz="2800" dirty="0" err="1">
                <a:cs typeface="B Nazanin" panose="00000400000000000000" pitchFamily="2" charset="-78"/>
              </a:rPr>
              <a:t>نوك</a:t>
            </a:r>
            <a:r>
              <a:rPr lang="fa-IR" sz="2800" dirty="0">
                <a:cs typeface="B Nazanin" panose="00000400000000000000" pitchFamily="2" charset="-78"/>
              </a:rPr>
              <a:t> پستان </a:t>
            </a:r>
            <a:endParaRPr lang="fa-IR" sz="2800" dirty="0" smtClean="0">
              <a:cs typeface="B Nazanin" panose="00000400000000000000" pitchFamily="2" charset="-78"/>
            </a:endParaRPr>
          </a:p>
          <a:p>
            <a:pPr algn="r" rtl="1"/>
            <a:r>
              <a:rPr lang="fa-IR" sz="2800" dirty="0" smtClean="0">
                <a:cs typeface="B Nazanin" panose="00000400000000000000" pitchFamily="2" charset="-78"/>
              </a:rPr>
              <a:t>استفاده </a:t>
            </a:r>
            <a:r>
              <a:rPr lang="fa-IR" sz="2800" b="1" dirty="0" smtClean="0">
                <a:cs typeface="B Nazanin" panose="00000400000000000000" pitchFamily="2" charset="-78"/>
              </a:rPr>
              <a:t>کوتاه </a:t>
            </a:r>
            <a:r>
              <a:rPr lang="fa-IR" sz="2800" b="1" dirty="0">
                <a:cs typeface="B Nazanin" panose="00000400000000000000" pitchFamily="2" charset="-78"/>
              </a:rPr>
              <a:t>مدت </a:t>
            </a:r>
            <a:r>
              <a:rPr lang="fa-IR" sz="2800" b="1" dirty="0" smtClean="0">
                <a:cs typeface="B Nazanin" panose="00000400000000000000" pitchFamily="2" charset="-78"/>
              </a:rPr>
              <a:t>و صحیح از </a:t>
            </a:r>
            <a:r>
              <a:rPr lang="fa-IR" sz="2800" b="1" dirty="0" smtClean="0">
                <a:cs typeface="B Nazanin" panose="00000400000000000000" pitchFamily="2" charset="-78"/>
                <a:hlinkClick r:id="" action="ppaction://noaction"/>
              </a:rPr>
              <a:t>محافظ </a:t>
            </a:r>
            <a:r>
              <a:rPr lang="fa-IR" sz="2800" b="1" dirty="0">
                <a:cs typeface="B Nazanin" panose="00000400000000000000" pitchFamily="2" charset="-78"/>
                <a:hlinkClick r:id="" action="ppaction://noaction"/>
              </a:rPr>
              <a:t>نوک پستان </a:t>
            </a:r>
            <a:r>
              <a:rPr lang="fa-IR" sz="2800" dirty="0" smtClean="0">
                <a:cs typeface="B Nazanin" panose="00000400000000000000" pitchFamily="2" charset="-78"/>
              </a:rPr>
              <a:t>در </a:t>
            </a:r>
            <a:r>
              <a:rPr lang="fa-IR" sz="2800" dirty="0">
                <a:cs typeface="B Nazanin" panose="00000400000000000000" pitchFamily="2" charset="-78"/>
              </a:rPr>
              <a:t>صورت عدم موفقیت بخصوص در </a:t>
            </a:r>
            <a:r>
              <a:rPr lang="fa-IR" sz="2800" dirty="0" err="1">
                <a:cs typeface="B Nazanin" panose="00000400000000000000" pitchFamily="2" charset="-78"/>
              </a:rPr>
              <a:t>نوك</a:t>
            </a:r>
            <a:r>
              <a:rPr lang="fa-IR" sz="2800" dirty="0">
                <a:cs typeface="B Nazanin" panose="00000400000000000000" pitchFamily="2" charset="-78"/>
              </a:rPr>
              <a:t> پستان فرو رفته </a:t>
            </a:r>
            <a:r>
              <a:rPr lang="fa-IR" sz="2800" dirty="0" smtClean="0">
                <a:cs typeface="B Nazanin" panose="00000400000000000000" pitchFamily="2" charset="-78"/>
              </a:rPr>
              <a:t>واقعی،  </a:t>
            </a:r>
            <a:r>
              <a:rPr lang="fa-IR" sz="2800" u="sng" dirty="0">
                <a:cs typeface="B Nazanin" panose="00000400000000000000" pitchFamily="2" charset="-78"/>
              </a:rPr>
              <a:t>با کمک مشاور شیردهی </a:t>
            </a:r>
            <a:endParaRPr lang="fa-IR" sz="2800" u="sng" dirty="0" smtClean="0">
              <a:cs typeface="B Nazanin" panose="00000400000000000000" pitchFamily="2" charset="-78"/>
            </a:endParaRPr>
          </a:p>
        </p:txBody>
      </p:sp>
      <p:graphicFrame>
        <p:nvGraphicFramePr>
          <p:cNvPr id="4" name="Diagram 3"/>
          <p:cNvGraphicFramePr/>
          <p:nvPr>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82323210"/>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524000"/>
            <a:ext cx="8382000" cy="4525962"/>
          </a:xfrm>
        </p:spPr>
        <p:txBody>
          <a:bodyPr/>
          <a:lstStyle/>
          <a:p>
            <a:pPr algn="r" rtl="1">
              <a:lnSpc>
                <a:spcPct val="150000"/>
              </a:lnSpc>
            </a:pPr>
            <a:r>
              <a:rPr lang="fa-IR" sz="3200" b="1" dirty="0" err="1" smtClean="0">
                <a:cs typeface="B Nazanin" panose="00000400000000000000" pitchFamily="2" charset="-78"/>
              </a:rPr>
              <a:t>پيشگيري</a:t>
            </a:r>
            <a:r>
              <a:rPr lang="fa-IR" sz="3200" b="1" dirty="0" smtClean="0">
                <a:cs typeface="B Nazanin" panose="00000400000000000000" pitchFamily="2" charset="-78"/>
              </a:rPr>
              <a:t> از بروز </a:t>
            </a:r>
            <a:r>
              <a:rPr lang="fa-IR" sz="3200" b="1" dirty="0">
                <a:cs typeface="B Nazanin" panose="00000400000000000000" pitchFamily="2" charset="-78"/>
              </a:rPr>
              <a:t>احتقان </a:t>
            </a:r>
            <a:r>
              <a:rPr lang="fa-IR" sz="3200" dirty="0">
                <a:cs typeface="B Nazanin" panose="00000400000000000000" pitchFamily="2" charset="-78"/>
              </a:rPr>
              <a:t>از</a:t>
            </a:r>
            <a:r>
              <a:rPr lang="fa-IR" sz="3200" dirty="0" smtClean="0">
                <a:cs typeface="B Nazanin" panose="00000400000000000000" pitchFamily="2" charset="-78"/>
              </a:rPr>
              <a:t> </a:t>
            </a:r>
            <a:r>
              <a:rPr lang="fa-IR" sz="3200" dirty="0">
                <a:cs typeface="B Nazanin" panose="00000400000000000000" pitchFamily="2" charset="-78"/>
              </a:rPr>
              <a:t>همان ابتدا </a:t>
            </a:r>
            <a:r>
              <a:rPr lang="fa-IR" sz="3200" dirty="0" smtClean="0">
                <a:cs typeface="B Nazanin" panose="00000400000000000000" pitchFamily="2" charset="-78"/>
              </a:rPr>
              <a:t>با شروع دوشیدن شیر</a:t>
            </a:r>
          </a:p>
          <a:p>
            <a:pPr algn="r" rtl="1">
              <a:lnSpc>
                <a:spcPct val="150000"/>
              </a:lnSpc>
            </a:pPr>
            <a:r>
              <a:rPr lang="fa-IR" sz="3200" dirty="0" err="1" smtClean="0">
                <a:cs typeface="B Nazanin" panose="00000400000000000000" pitchFamily="2" charset="-78"/>
              </a:rPr>
              <a:t>كمك</a:t>
            </a:r>
            <a:r>
              <a:rPr lang="fa-IR" sz="3200" dirty="0" smtClean="0">
                <a:cs typeface="B Nazanin" panose="00000400000000000000" pitchFamily="2" charset="-78"/>
              </a:rPr>
              <a:t> </a:t>
            </a:r>
            <a:r>
              <a:rPr lang="fa-IR" sz="3200" dirty="0">
                <a:cs typeface="B Nazanin" panose="00000400000000000000" pitchFamily="2" charset="-78"/>
              </a:rPr>
              <a:t>به </a:t>
            </a:r>
            <a:r>
              <a:rPr lang="fa-IR" sz="3200" dirty="0" smtClean="0">
                <a:cs typeface="B Nazanin" panose="00000400000000000000" pitchFamily="2" charset="-78"/>
              </a:rPr>
              <a:t>مادر برای </a:t>
            </a:r>
            <a:r>
              <a:rPr lang="fa-IR" sz="3200" b="1" dirty="0" err="1" smtClean="0">
                <a:cs typeface="B Nazanin" panose="00000400000000000000" pitchFamily="2" charset="-78"/>
              </a:rPr>
              <a:t>شیردوشی</a:t>
            </a:r>
            <a:r>
              <a:rPr lang="fa-IR" sz="3200" b="1" dirty="0" smtClean="0">
                <a:cs typeface="B Nazanin" panose="00000400000000000000" pitchFamily="2" charset="-78"/>
              </a:rPr>
              <a:t> </a:t>
            </a:r>
            <a:r>
              <a:rPr lang="fa-IR" sz="3200" dirty="0" smtClean="0">
                <a:cs typeface="B Nazanin" panose="00000400000000000000" pitchFamily="2" charset="-78"/>
              </a:rPr>
              <a:t>و دادن شیر با </a:t>
            </a:r>
            <a:r>
              <a:rPr lang="fa-IR" sz="3200" b="1" dirty="0" smtClean="0">
                <a:cs typeface="B Nazanin" panose="00000400000000000000" pitchFamily="2" charset="-78"/>
              </a:rPr>
              <a:t>فنجان  </a:t>
            </a:r>
            <a:r>
              <a:rPr lang="fa-IR" sz="3200" dirty="0" smtClean="0">
                <a:cs typeface="B Nazanin" panose="00000400000000000000" pitchFamily="2" charset="-78"/>
              </a:rPr>
              <a:t>در صورت عدم توانائی در گرفتن پستان </a:t>
            </a:r>
          </a:p>
          <a:p>
            <a:pPr algn="r" rtl="1">
              <a:lnSpc>
                <a:spcPct val="150000"/>
              </a:lnSpc>
            </a:pPr>
            <a:r>
              <a:rPr lang="fa-IR" sz="3200" dirty="0" smtClean="0">
                <a:cs typeface="B Nazanin" panose="00000400000000000000" pitchFamily="2" charset="-78"/>
              </a:rPr>
              <a:t>دوشیدن مقدار </a:t>
            </a:r>
            <a:r>
              <a:rPr lang="fa-IR" sz="3200" dirty="0" err="1">
                <a:cs typeface="B Nazanin" panose="00000400000000000000" pitchFamily="2" charset="-78"/>
              </a:rPr>
              <a:t>كمي</a:t>
            </a:r>
            <a:r>
              <a:rPr lang="fa-IR" sz="3200" dirty="0">
                <a:cs typeface="B Nazanin" panose="00000400000000000000" pitchFamily="2" charset="-78"/>
              </a:rPr>
              <a:t> از </a:t>
            </a:r>
            <a:r>
              <a:rPr lang="fa-IR" sz="3200" dirty="0" err="1" smtClean="0">
                <a:cs typeface="B Nazanin" panose="00000400000000000000" pitchFamily="2" charset="-78"/>
              </a:rPr>
              <a:t>شير</a:t>
            </a:r>
            <a:r>
              <a:rPr lang="fa-IR" sz="3200" dirty="0" smtClean="0">
                <a:cs typeface="B Nazanin" panose="00000400000000000000" pitchFamily="2" charset="-78"/>
              </a:rPr>
              <a:t> </a:t>
            </a:r>
            <a:r>
              <a:rPr lang="fa-IR" sz="3200" dirty="0" err="1" smtClean="0">
                <a:cs typeface="B Nazanin" panose="00000400000000000000" pitchFamily="2" charset="-78"/>
              </a:rPr>
              <a:t>مستقيماً</a:t>
            </a:r>
            <a:r>
              <a:rPr lang="fa-IR" sz="3200" dirty="0" smtClean="0">
                <a:cs typeface="B Nazanin" panose="00000400000000000000" pitchFamily="2" charset="-78"/>
              </a:rPr>
              <a:t> </a:t>
            </a:r>
            <a:r>
              <a:rPr lang="fa-IR" sz="3200" dirty="0">
                <a:cs typeface="B Nazanin" panose="00000400000000000000" pitchFamily="2" charset="-78"/>
              </a:rPr>
              <a:t>به داخل دهان </a:t>
            </a:r>
            <a:r>
              <a:rPr lang="fa-IR" sz="3200" dirty="0" err="1" smtClean="0">
                <a:cs typeface="B Nazanin" panose="00000400000000000000" pitchFamily="2" charset="-78"/>
              </a:rPr>
              <a:t>شيرخوار</a:t>
            </a:r>
            <a:r>
              <a:rPr lang="fa-IR" sz="3200" dirty="0" smtClean="0">
                <a:cs typeface="B Nazanin" panose="00000400000000000000" pitchFamily="2" charset="-78"/>
              </a:rPr>
              <a:t> و گذاشتن </a:t>
            </a:r>
            <a:r>
              <a:rPr lang="fa-IR" sz="3200" dirty="0" err="1" smtClean="0">
                <a:cs typeface="B Nazanin" panose="00000400000000000000" pitchFamily="2" charset="-78"/>
              </a:rPr>
              <a:t>مكرر</a:t>
            </a:r>
            <a:r>
              <a:rPr lang="fa-IR" sz="3200" dirty="0" smtClean="0">
                <a:cs typeface="B Nazanin" panose="00000400000000000000" pitchFamily="2" charset="-78"/>
              </a:rPr>
              <a:t> او به پستان و </a:t>
            </a:r>
            <a:r>
              <a:rPr lang="fa-IR" sz="3200" dirty="0">
                <a:cs typeface="B Nazanin" panose="00000400000000000000" pitchFamily="2" charset="-78"/>
              </a:rPr>
              <a:t>مشاور </a:t>
            </a:r>
            <a:r>
              <a:rPr lang="fa-IR" sz="3200" dirty="0" smtClean="0">
                <a:cs typeface="B Nazanin" panose="00000400000000000000" pitchFamily="2" charset="-78"/>
              </a:rPr>
              <a:t>شیردهی درصورت نیاز</a:t>
            </a:r>
            <a:endParaRPr lang="fa-IR" sz="3200" dirty="0">
              <a:cs typeface="B Nazanin" panose="00000400000000000000" pitchFamily="2" charset="-78"/>
            </a:endParaRPr>
          </a:p>
          <a:p>
            <a:pPr algn="r" rtl="1">
              <a:lnSpc>
                <a:spcPct val="150000"/>
              </a:lnSpc>
            </a:pPr>
            <a:endParaRPr lang="fa-IR" sz="3200" b="1" dirty="0">
              <a:cs typeface="B Nazanin" panose="00000400000000000000" pitchFamily="2" charset="-78"/>
            </a:endParaRPr>
          </a:p>
        </p:txBody>
      </p:sp>
      <p:graphicFrame>
        <p:nvGraphicFramePr>
          <p:cNvPr id="4" name="Diagram 3"/>
          <p:cNvGraphicFramePr/>
          <p:nvPr>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29833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457200" y="500042"/>
            <a:ext cx="8229600" cy="5857916"/>
          </a:xfrm>
        </p:spPr>
        <p:txBody>
          <a:bodyPr>
            <a:normAutofit/>
          </a:bodyPr>
          <a:lstStyle/>
          <a:p>
            <a:pPr lvl="0" algn="r" rtl="1"/>
            <a:r>
              <a:rPr lang="fa-IR" sz="2800" dirty="0" smtClean="0">
                <a:cs typeface="B Mitra" pitchFamily="2" charset="-78"/>
              </a:rPr>
              <a:t>سوالات بسته اغلب کم تر مفید مي باشند. این سوالات اکثراً پاسخ مورد انتظار شما را به مادرمی رسانند و مادر با بله یا خیر به آن ها پاسخ میدهد.</a:t>
            </a:r>
            <a:endParaRPr lang="en-US" sz="2800" dirty="0" smtClean="0">
              <a:cs typeface="B Mitra" pitchFamily="2" charset="-78"/>
            </a:endParaRPr>
          </a:p>
          <a:p>
            <a:pPr lvl="0" algn="r" rtl="1"/>
            <a:r>
              <a:rPr lang="fa-IR" sz="2800" dirty="0" smtClean="0">
                <a:cs typeface="B Mitra" pitchFamily="2" charset="-78"/>
              </a:rPr>
              <a:t>سوالات بسته اغلب با « آیا » شروع می</a:t>
            </a:r>
            <a:r>
              <a:rPr lang="en-US" sz="2800" dirty="0" smtClean="0">
                <a:cs typeface="B Mitra" pitchFamily="2" charset="-78"/>
              </a:rPr>
              <a:t> </a:t>
            </a:r>
            <a:r>
              <a:rPr lang="fa-IR" sz="2800" dirty="0" smtClean="0">
                <a:cs typeface="B Mitra" pitchFamily="2" charset="-78"/>
              </a:rPr>
              <a:t>شوند. مثل: آیا شما فرزند قبلی را نيز  با شیر خود تغذیه کرده اید؟</a:t>
            </a:r>
            <a:endParaRPr lang="en-US" sz="2800" dirty="0" smtClean="0">
              <a:cs typeface="B Mitra" pitchFamily="2" charset="-78"/>
            </a:endParaRPr>
          </a:p>
          <a:p>
            <a:pPr lvl="0" algn="r" rtl="1"/>
            <a:r>
              <a:rPr lang="fa-IR" sz="2800" dirty="0" smtClean="0">
                <a:cs typeface="B Mitra" pitchFamily="2" charset="-78"/>
              </a:rPr>
              <a:t>اگر مادر به این سوال جواب بلی بدهد ، شما هنوز نمی دانید كه آیا تغذیه او با شیر مادر انحصاری بوده و آیا شیرمصنوعی دریافت کرده است یا خير . </a:t>
            </a:r>
            <a:endParaRPr lang="en-US" sz="2800" dirty="0" smtClean="0">
              <a:cs typeface="B Mitra" pitchFamily="2" charset="-78"/>
            </a:endParaRPr>
          </a:p>
          <a:p>
            <a:pPr lvl="0" algn="r" rtl="1"/>
            <a:r>
              <a:rPr lang="fa-IR" sz="2800" dirty="0" smtClean="0">
                <a:cs typeface="B Mitra" pitchFamily="2" charset="-78"/>
              </a:rPr>
              <a:t>اگر به پرسیدن سوالاتی که پاسخ بلی یا خیر دارند ادامه دهید، بدون گرفتن نتیجه ساکت شده و فکر می کنید که مادر مایل به ادامه صحبت نبوده و یا اینکه حقیقت را نمی گوید.</a:t>
            </a:r>
            <a:endParaRPr lang="en-US" sz="2800" dirty="0" smtClean="0">
              <a:cs typeface="B Mitra" pitchFamily="2" charset="-78"/>
            </a:endParaRPr>
          </a:p>
          <a:p>
            <a:pPr>
              <a:buNone/>
            </a:pPr>
            <a:endParaRPr lang="en-US" dirty="0"/>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786050" y="4643446"/>
            <a:ext cx="5238750" cy="495300"/>
          </a:xfrm>
          <a:prstGeom prst="rect">
            <a:avLst/>
          </a:prstGeom>
          <a:noFill/>
        </p:spPr>
      </p:pic>
      <p:pic>
        <p:nvPicPr>
          <p:cNvPr id="14338"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428596" y="4714884"/>
            <a:ext cx="1928826" cy="1466662"/>
          </a:xfrm>
          <a:prstGeom prst="rect">
            <a:avLst/>
          </a:prstGeom>
          <a:noFill/>
        </p:spPr>
      </p:pic>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524000"/>
            <a:ext cx="8229600" cy="4525962"/>
          </a:xfrm>
        </p:spPr>
        <p:txBody>
          <a:bodyPr/>
          <a:lstStyle/>
          <a:p>
            <a:pPr algn="ctr" rtl="1"/>
            <a:r>
              <a:rPr lang="fa-IR" sz="3600" b="1" dirty="0" smtClean="0">
                <a:cs typeface="B Nazanin" panose="00000400000000000000" pitchFamily="2" charset="-78"/>
              </a:rPr>
              <a:t>5- عفونت </a:t>
            </a:r>
            <a:r>
              <a:rPr lang="fa-IR" sz="3600" b="1" dirty="0">
                <a:cs typeface="B Nazanin" panose="00000400000000000000" pitchFamily="2" charset="-78"/>
              </a:rPr>
              <a:t>پستان و یا </a:t>
            </a:r>
            <a:r>
              <a:rPr lang="fa-IR" sz="3600" b="1" dirty="0" err="1">
                <a:cs typeface="B Nazanin" panose="00000400000000000000" pitchFamily="2" charset="-78"/>
              </a:rPr>
              <a:t>ماستیت</a:t>
            </a:r>
            <a:r>
              <a:rPr lang="fa-IR" sz="3600" b="1" dirty="0">
                <a:cs typeface="B Nazanin" panose="00000400000000000000" pitchFamily="2" charset="-78"/>
              </a:rPr>
              <a:t> چیست و چه اقدامی باید انجام شود؟</a:t>
            </a:r>
            <a:endParaRPr lang="en-US" sz="3600" b="1" dirty="0">
              <a:cs typeface="B Nazanin" panose="00000400000000000000" pitchFamily="2" charset="-78"/>
            </a:endParaRPr>
          </a:p>
        </p:txBody>
      </p:sp>
    </p:spTree>
    <p:extLst>
      <p:ext uri="{BB962C8B-B14F-4D97-AF65-F5344CB8AC3E}">
        <p14:creationId xmlns:p14="http://schemas.microsoft.com/office/powerpoint/2010/main" val="9246580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5" name="Picture 5" descr="Fig2-02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609600"/>
            <a:ext cx="6757259" cy="470852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6452551"/>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265238"/>
            <a:ext cx="8534400" cy="4906962"/>
          </a:xfrm>
        </p:spPr>
        <p:txBody>
          <a:bodyPr>
            <a:normAutofit lnSpcReduction="10000"/>
          </a:bodyPr>
          <a:lstStyle/>
          <a:p>
            <a:pPr algn="r" rtl="1"/>
            <a:r>
              <a:rPr lang="fa-IR" sz="3200" dirty="0" smtClean="0">
                <a:cs typeface="B Nazanin" panose="00000400000000000000" pitchFamily="2" charset="-78"/>
              </a:rPr>
              <a:t> </a:t>
            </a:r>
            <a:r>
              <a:rPr lang="fa-IR" sz="3200" dirty="0">
                <a:cs typeface="B Nazanin" panose="00000400000000000000" pitchFamily="2" charset="-78"/>
              </a:rPr>
              <a:t>ماستیت </a:t>
            </a:r>
            <a:r>
              <a:rPr lang="fa-IR" sz="3200" dirty="0" smtClean="0">
                <a:cs typeface="B Nazanin" panose="00000400000000000000" pitchFamily="2" charset="-78"/>
              </a:rPr>
              <a:t>یعنی </a:t>
            </a:r>
            <a:r>
              <a:rPr lang="fa-IR" sz="3200" b="1" dirty="0" smtClean="0">
                <a:cs typeface="B Nazanin" panose="00000400000000000000" pitchFamily="2" charset="-78"/>
              </a:rPr>
              <a:t>التهاب پستان</a:t>
            </a:r>
            <a:r>
              <a:rPr lang="fa-IR" sz="3200" dirty="0" smtClean="0">
                <a:cs typeface="B Nazanin" panose="00000400000000000000" pitchFamily="2" charset="-78"/>
              </a:rPr>
              <a:t>، بخشی و یا تمام آن</a:t>
            </a:r>
            <a:r>
              <a:rPr lang="en-US" sz="3200" dirty="0" smtClean="0">
                <a:cs typeface="B Nazanin" panose="00000400000000000000" pitchFamily="2" charset="-78"/>
              </a:rPr>
              <a:t>,</a:t>
            </a:r>
            <a:r>
              <a:rPr lang="fa-IR" sz="3200" dirty="0" smtClean="0">
                <a:cs typeface="B Nazanin" panose="00000400000000000000" pitchFamily="2" charset="-78"/>
              </a:rPr>
              <a:t> اکثرموارد در 6هفته اول و با بیشترین شیوع در </a:t>
            </a:r>
            <a:r>
              <a:rPr lang="fa-IR" sz="3200" b="1" dirty="0" smtClean="0">
                <a:cs typeface="B Nazanin" panose="00000400000000000000" pitchFamily="2" charset="-78"/>
              </a:rPr>
              <a:t>هفته 3-2 </a:t>
            </a:r>
            <a:r>
              <a:rPr lang="fa-IR" sz="3200" dirty="0" smtClean="0">
                <a:cs typeface="B Nazanin" panose="00000400000000000000" pitchFamily="2" charset="-78"/>
              </a:rPr>
              <a:t>بعد زایمان است</a:t>
            </a:r>
          </a:p>
          <a:p>
            <a:pPr lvl="1" algn="r" rtl="1"/>
            <a:r>
              <a:rPr lang="fa-IR" sz="2800" b="1" dirty="0" smtClean="0">
                <a:cs typeface="B Nazanin" panose="00000400000000000000" pitchFamily="2" charset="-78"/>
              </a:rPr>
              <a:t>اغلب </a:t>
            </a:r>
            <a:r>
              <a:rPr lang="fa-IR" sz="2800" b="1" dirty="0">
                <a:cs typeface="B Nazanin" panose="00000400000000000000" pitchFamily="2" charset="-78"/>
              </a:rPr>
              <a:t>متعاقب </a:t>
            </a:r>
            <a:r>
              <a:rPr lang="fa-IR" sz="2800" b="1" dirty="0" smtClean="0">
                <a:cs typeface="B Nazanin" panose="00000400000000000000" pitchFamily="2" charset="-78"/>
              </a:rPr>
              <a:t>توقف جریان </a:t>
            </a:r>
            <a:r>
              <a:rPr lang="fa-IR" sz="2800" b="1" dirty="0">
                <a:cs typeface="B Nazanin" panose="00000400000000000000" pitchFamily="2" charset="-78"/>
              </a:rPr>
              <a:t>شیر </a:t>
            </a:r>
            <a:r>
              <a:rPr lang="fa-IR" sz="2400" dirty="0" smtClean="0">
                <a:cs typeface="B Nazanin" panose="00000400000000000000" pitchFamily="2" charset="-78"/>
              </a:rPr>
              <a:t>(از انسداد مجاری شیر </a:t>
            </a:r>
            <a:r>
              <a:rPr lang="fa-IR" sz="2400" dirty="0">
                <a:cs typeface="B Nazanin" panose="00000400000000000000" pitchFamily="2" charset="-78"/>
              </a:rPr>
              <a:t>به سادگی تشخیص </a:t>
            </a:r>
            <a:r>
              <a:rPr lang="fa-IR" sz="2400" dirty="0" smtClean="0">
                <a:cs typeface="B Nazanin" panose="00000400000000000000" pitchFamily="2" charset="-78"/>
              </a:rPr>
              <a:t>داده نمیشود)</a:t>
            </a:r>
            <a:r>
              <a:rPr lang="fa-IR" sz="2800" dirty="0" smtClean="0">
                <a:cs typeface="B Nazanin" panose="00000400000000000000" pitchFamily="2" charset="-78"/>
              </a:rPr>
              <a:t> ،</a:t>
            </a:r>
            <a:r>
              <a:rPr lang="fa-IR" sz="2800" b="1" dirty="0" smtClean="0">
                <a:cs typeface="B Nazanin" panose="00000400000000000000" pitchFamily="2" charset="-78"/>
              </a:rPr>
              <a:t>نشت شیر </a:t>
            </a:r>
            <a:r>
              <a:rPr lang="fa-IR" sz="2800" dirty="0">
                <a:cs typeface="B Nazanin" panose="00000400000000000000" pitchFamily="2" charset="-78"/>
              </a:rPr>
              <a:t>از مجاری به </a:t>
            </a:r>
            <a:r>
              <a:rPr lang="fa-IR" sz="2800" dirty="0" smtClean="0">
                <a:cs typeface="B Nazanin" panose="00000400000000000000" pitchFamily="2" charset="-78"/>
              </a:rPr>
              <a:t>بافت </a:t>
            </a:r>
            <a:r>
              <a:rPr lang="fa-IR" sz="2800" dirty="0">
                <a:cs typeface="B Nazanin" panose="00000400000000000000" pitchFamily="2" charset="-78"/>
              </a:rPr>
              <a:t>های </a:t>
            </a:r>
            <a:r>
              <a:rPr lang="fa-IR" sz="2800" dirty="0" smtClean="0">
                <a:cs typeface="B Nazanin" panose="00000400000000000000" pitchFamily="2" charset="-78"/>
              </a:rPr>
              <a:t>اطراف، </a:t>
            </a:r>
            <a:r>
              <a:rPr lang="fa-IR" sz="2800" b="1" dirty="0" smtClean="0">
                <a:cs typeface="B Nazanin" panose="00000400000000000000" pitchFamily="2" charset="-78"/>
              </a:rPr>
              <a:t>عموما یکطرفه</a:t>
            </a:r>
          </a:p>
          <a:p>
            <a:pPr lvl="1" algn="r" rtl="1"/>
            <a:r>
              <a:rPr lang="fa-IR" sz="2800" dirty="0" smtClean="0">
                <a:cs typeface="B Nazanin" panose="00000400000000000000" pitchFamily="2" charset="-78"/>
              </a:rPr>
              <a:t>ممکن است بعلت </a:t>
            </a:r>
            <a:r>
              <a:rPr lang="fa-IR" sz="2800" b="1" dirty="0" smtClean="0">
                <a:cs typeface="B Nazanin" panose="00000400000000000000" pitchFamily="2" charset="-78"/>
              </a:rPr>
              <a:t>عفونت </a:t>
            </a:r>
            <a:r>
              <a:rPr lang="fa-IR" sz="2800" dirty="0" smtClean="0">
                <a:cs typeface="B Nazanin" panose="00000400000000000000" pitchFamily="2" charset="-78"/>
              </a:rPr>
              <a:t>باشد  </a:t>
            </a:r>
          </a:p>
          <a:p>
            <a:pPr algn="r" rtl="1"/>
            <a:r>
              <a:rPr lang="fa-IR" sz="3200" dirty="0" smtClean="0">
                <a:cs typeface="B Nazanin" panose="00000400000000000000" pitchFamily="2" charset="-78"/>
              </a:rPr>
              <a:t>تشخیص </a:t>
            </a:r>
            <a:r>
              <a:rPr lang="fa-IR" sz="3200" dirty="0" err="1">
                <a:cs typeface="B Nazanin" panose="00000400000000000000" pitchFamily="2" charset="-78"/>
              </a:rPr>
              <a:t>ماستیت</a:t>
            </a:r>
            <a:r>
              <a:rPr lang="fa-IR" sz="3200" dirty="0">
                <a:cs typeface="B Nazanin" panose="00000400000000000000" pitchFamily="2" charset="-78"/>
              </a:rPr>
              <a:t> اغلب بر </a:t>
            </a:r>
            <a:r>
              <a:rPr lang="fa-IR" sz="3200" dirty="0" smtClean="0">
                <a:cs typeface="B Nazanin" panose="00000400000000000000" pitchFamily="2" charset="-78"/>
              </a:rPr>
              <a:t>اساس علائمی شبیه آنفلوآنزا، </a:t>
            </a:r>
            <a:r>
              <a:rPr lang="fa-IR" sz="3200" dirty="0" err="1" smtClean="0">
                <a:cs typeface="B Nazanin" panose="00000400000000000000" pitchFamily="2" charset="-78"/>
              </a:rPr>
              <a:t>امکان</a:t>
            </a:r>
            <a:r>
              <a:rPr lang="fa-IR" sz="3200" b="1" dirty="0" err="1" smtClean="0">
                <a:cs typeface="B Nazanin" panose="00000400000000000000" pitchFamily="2" charset="-78"/>
              </a:rPr>
              <a:t>تب</a:t>
            </a:r>
            <a:r>
              <a:rPr lang="fa-IR" sz="3200" b="1" dirty="0" smtClean="0">
                <a:cs typeface="B Nazanin" panose="00000400000000000000" pitchFamily="2" charset="-78"/>
              </a:rPr>
              <a:t> 38، لرز/سردرد، </a:t>
            </a:r>
            <a:r>
              <a:rPr lang="fa-IR" sz="3200" b="1" dirty="0">
                <a:cs typeface="B Nazanin" panose="00000400000000000000" pitchFamily="2" charset="-78"/>
              </a:rPr>
              <a:t>بی حالی </a:t>
            </a:r>
            <a:r>
              <a:rPr lang="fa-IR" sz="3200" b="1" dirty="0" err="1" smtClean="0">
                <a:cs typeface="B Nazanin" panose="00000400000000000000" pitchFamily="2" charset="-78"/>
              </a:rPr>
              <a:t>عمومی،</a:t>
            </a:r>
            <a:r>
              <a:rPr lang="fa-IR" sz="3200" dirty="0" err="1" smtClean="0">
                <a:cs typeface="B Nazanin" panose="00000400000000000000" pitchFamily="2" charset="-78"/>
              </a:rPr>
              <a:t>و</a:t>
            </a:r>
            <a:r>
              <a:rPr lang="fa-IR" sz="3200" dirty="0" smtClean="0">
                <a:cs typeface="B Nazanin" panose="00000400000000000000" pitchFamily="2" charset="-78"/>
              </a:rPr>
              <a:t> پوست پستان دچار </a:t>
            </a:r>
            <a:r>
              <a:rPr lang="fa-IR" sz="3200" b="1" dirty="0" smtClean="0">
                <a:cs typeface="B Nazanin" panose="00000400000000000000" pitchFamily="2" charset="-78"/>
              </a:rPr>
              <a:t>قرمزی ،</a:t>
            </a:r>
            <a:r>
              <a:rPr lang="fa-IR" sz="3200" b="1" dirty="0" err="1" smtClean="0">
                <a:cs typeface="B Nazanin" panose="00000400000000000000" pitchFamily="2" charset="-78"/>
              </a:rPr>
              <a:t>براقی،تورم</a:t>
            </a:r>
            <a:r>
              <a:rPr lang="fa-IR" sz="3200" b="1" dirty="0" smtClean="0">
                <a:cs typeface="B Nazanin" panose="00000400000000000000" pitchFamily="2" charset="-78"/>
              </a:rPr>
              <a:t> </a:t>
            </a:r>
            <a:r>
              <a:rPr lang="fa-IR" sz="3200" b="1" dirty="0">
                <a:cs typeface="B Nazanin" panose="00000400000000000000" pitchFamily="2" charset="-78"/>
              </a:rPr>
              <a:t>و درد قسمتی از </a:t>
            </a:r>
            <a:r>
              <a:rPr lang="fa-IR" sz="3200" b="1" dirty="0" smtClean="0">
                <a:cs typeface="B Nazanin" panose="00000400000000000000" pitchFamily="2" charset="-78"/>
              </a:rPr>
              <a:t>پستان </a:t>
            </a:r>
            <a:r>
              <a:rPr lang="fa-IR" sz="3200" dirty="0" smtClean="0">
                <a:cs typeface="B Nazanin" panose="00000400000000000000" pitchFamily="2" charset="-78"/>
              </a:rPr>
              <a:t>باشد.</a:t>
            </a:r>
          </a:p>
          <a:p>
            <a:pPr algn="r" rtl="1"/>
            <a:r>
              <a:rPr lang="fa-IR" sz="3200" dirty="0">
                <a:cs typeface="B Nazanin" panose="00000400000000000000" pitchFamily="2" charset="-78"/>
              </a:rPr>
              <a:t>اگر درمان </a:t>
            </a:r>
            <a:r>
              <a:rPr lang="fa-IR" sz="3200" dirty="0" err="1">
                <a:cs typeface="B Nazanin" panose="00000400000000000000" pitchFamily="2" charset="-78"/>
              </a:rPr>
              <a:t>ماستيت</a:t>
            </a:r>
            <a:r>
              <a:rPr lang="fa-IR" sz="3200" dirty="0">
                <a:cs typeface="B Nazanin" panose="00000400000000000000" pitchFamily="2" charset="-78"/>
              </a:rPr>
              <a:t> زود شروع نشود و </a:t>
            </a:r>
            <a:r>
              <a:rPr lang="fa-IR" sz="3200" dirty="0" err="1">
                <a:cs typeface="B Nazanin" panose="00000400000000000000" pitchFamily="2" charset="-78"/>
              </a:rPr>
              <a:t>يا</a:t>
            </a:r>
            <a:r>
              <a:rPr lang="fa-IR" sz="3200" dirty="0">
                <a:cs typeface="B Nazanin" panose="00000400000000000000" pitchFamily="2" charset="-78"/>
              </a:rPr>
              <a:t> </a:t>
            </a:r>
            <a:r>
              <a:rPr lang="fa-IR" sz="3200" dirty="0" err="1">
                <a:cs typeface="B Nazanin" panose="00000400000000000000" pitchFamily="2" charset="-78"/>
              </a:rPr>
              <a:t>كامل</a:t>
            </a:r>
            <a:r>
              <a:rPr lang="fa-IR" sz="3200" dirty="0">
                <a:cs typeface="B Nazanin" panose="00000400000000000000" pitchFamily="2" charset="-78"/>
              </a:rPr>
              <a:t> </a:t>
            </a:r>
            <a:r>
              <a:rPr lang="fa-IR" sz="3200" dirty="0" smtClean="0">
                <a:cs typeface="B Nazanin" panose="00000400000000000000" pitchFamily="2" charset="-78"/>
              </a:rPr>
              <a:t>نباشد </a:t>
            </a:r>
            <a:r>
              <a:rPr lang="fa-IR" sz="3200" dirty="0" err="1">
                <a:cs typeface="B Nazanin" panose="00000400000000000000" pitchFamily="2" charset="-78"/>
              </a:rPr>
              <a:t>مي</a:t>
            </a:r>
            <a:r>
              <a:rPr lang="fa-IR" sz="3200" dirty="0">
                <a:cs typeface="B Nazanin" panose="00000400000000000000" pitchFamily="2" charset="-78"/>
              </a:rPr>
              <a:t> تواند منجر به آبسه پستان </a:t>
            </a:r>
            <a:r>
              <a:rPr lang="fa-IR" sz="3200" dirty="0" smtClean="0">
                <a:cs typeface="B Nazanin" panose="00000400000000000000" pitchFamily="2" charset="-78"/>
              </a:rPr>
              <a:t>گردد</a:t>
            </a:r>
            <a:endParaRPr lang="fa-IR" sz="3200" dirty="0">
              <a:cs typeface="B Nazanin" panose="00000400000000000000" pitchFamily="2" charset="-78"/>
            </a:endParaRPr>
          </a:p>
          <a:p>
            <a:pPr algn="r" rtl="1"/>
            <a:endParaRPr lang="fa-IR" sz="3200" dirty="0" smtClean="0">
              <a:cs typeface="B Nazanin" panose="00000400000000000000" pitchFamily="2" charset="-78"/>
            </a:endParaRPr>
          </a:p>
          <a:p>
            <a:pPr lvl="1" algn="r" rtl="1"/>
            <a:endParaRPr lang="en-US" sz="2800" dirty="0">
              <a:cs typeface="B Nazanin" panose="00000400000000000000" pitchFamily="2" charset="-78"/>
            </a:endParaRPr>
          </a:p>
        </p:txBody>
      </p:sp>
      <p:graphicFrame>
        <p:nvGraphicFramePr>
          <p:cNvPr id="5" name="Diagram 4"/>
          <p:cNvGraphicFramePr/>
          <p:nvPr>
            <p:extLst/>
          </p:nvPr>
        </p:nvGraphicFramePr>
        <p:xfrm>
          <a:off x="457200" y="274638"/>
          <a:ext cx="8229600" cy="9445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64288683"/>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524000"/>
            <a:ext cx="8686800" cy="4572000"/>
          </a:xfrm>
        </p:spPr>
        <p:txBody>
          <a:bodyPr>
            <a:normAutofit lnSpcReduction="10000"/>
          </a:bodyPr>
          <a:lstStyle/>
          <a:p>
            <a:pPr algn="r" rtl="1"/>
            <a:r>
              <a:rPr lang="fa-IR" sz="3200" dirty="0" smtClean="0">
                <a:cs typeface="B Nazanin" panose="00000400000000000000" pitchFamily="2" charset="-78"/>
              </a:rPr>
              <a:t>تخلیه </a:t>
            </a:r>
            <a:r>
              <a:rPr lang="fa-IR" sz="3200" dirty="0">
                <a:cs typeface="B Nazanin" panose="00000400000000000000" pitchFamily="2" charset="-78"/>
              </a:rPr>
              <a:t>ناکافی </a:t>
            </a:r>
            <a:r>
              <a:rPr lang="fa-IR" sz="3200" dirty="0" smtClean="0">
                <a:cs typeface="B Nazanin" panose="00000400000000000000" pitchFamily="2" charset="-78"/>
              </a:rPr>
              <a:t>پستان</a:t>
            </a:r>
          </a:p>
          <a:p>
            <a:pPr lvl="1" algn="r" rtl="1"/>
            <a:r>
              <a:rPr lang="fa-IR" sz="2800" dirty="0" smtClean="0">
                <a:cs typeface="B Nazanin" panose="00000400000000000000" pitchFamily="2" charset="-78"/>
              </a:rPr>
              <a:t>جابجائی </a:t>
            </a:r>
            <a:r>
              <a:rPr lang="fa-IR" sz="2800" dirty="0">
                <a:cs typeface="B Nazanin" panose="00000400000000000000" pitchFamily="2" charset="-78"/>
              </a:rPr>
              <a:t>زود </a:t>
            </a:r>
            <a:r>
              <a:rPr lang="fa-IR" sz="2800" dirty="0" err="1">
                <a:cs typeface="B Nazanin" panose="00000400000000000000" pitchFamily="2" charset="-78"/>
              </a:rPr>
              <a:t>ازپستان</a:t>
            </a:r>
            <a:r>
              <a:rPr lang="fa-IR" sz="2800" dirty="0">
                <a:cs typeface="B Nazanin" panose="00000400000000000000" pitchFamily="2" charset="-78"/>
              </a:rPr>
              <a:t> اول به </a:t>
            </a:r>
            <a:r>
              <a:rPr lang="fa-IR" sz="2800" dirty="0" smtClean="0">
                <a:cs typeface="B Nazanin" panose="00000400000000000000" pitchFamily="2" charset="-78"/>
              </a:rPr>
              <a:t>دوم،  بسته </a:t>
            </a:r>
            <a:r>
              <a:rPr lang="fa-IR" sz="2800" dirty="0">
                <a:cs typeface="B Nazanin" panose="00000400000000000000" pitchFamily="2" charset="-78"/>
              </a:rPr>
              <a:t>شدن یک یا چند مجرای </a:t>
            </a:r>
            <a:r>
              <a:rPr lang="fa-IR" sz="2800" dirty="0" smtClean="0">
                <a:cs typeface="B Nazanin" panose="00000400000000000000" pitchFamily="2" charset="-78"/>
              </a:rPr>
              <a:t>شیر </a:t>
            </a:r>
            <a:r>
              <a:rPr lang="fa-IR" sz="2800" dirty="0" err="1" smtClean="0">
                <a:cs typeface="B Nazanin" panose="00000400000000000000" pitchFamily="2" charset="-78"/>
              </a:rPr>
              <a:t>ویا</a:t>
            </a:r>
            <a:r>
              <a:rPr lang="fa-IR" sz="2800" dirty="0" smtClean="0">
                <a:cs typeface="B Nazanin" panose="00000400000000000000" pitchFamily="2" charset="-78"/>
              </a:rPr>
              <a:t> نوک پستان، </a:t>
            </a:r>
            <a:r>
              <a:rPr lang="fa-IR" sz="2800" dirty="0" err="1" smtClean="0">
                <a:cs typeface="B Nazanin" panose="00000400000000000000" pitchFamily="2" charset="-78"/>
              </a:rPr>
              <a:t>فشارخارجی</a:t>
            </a:r>
            <a:r>
              <a:rPr lang="fa-IR" sz="2800" dirty="0" smtClean="0">
                <a:cs typeface="B Nazanin" panose="00000400000000000000" pitchFamily="2" charset="-78"/>
              </a:rPr>
              <a:t> </a:t>
            </a:r>
            <a:r>
              <a:rPr lang="fa-IR" sz="2800" dirty="0">
                <a:cs typeface="B Nazanin" panose="00000400000000000000" pitchFamily="2" charset="-78"/>
              </a:rPr>
              <a:t>روی پستان(کمربند ایمنی، برا تنگ)</a:t>
            </a:r>
          </a:p>
          <a:p>
            <a:pPr algn="r" rtl="1"/>
            <a:r>
              <a:rPr lang="fa-IR" sz="3200" dirty="0" smtClean="0">
                <a:cs typeface="B Nazanin" panose="00000400000000000000" pitchFamily="2" charset="-78"/>
              </a:rPr>
              <a:t>مهار </a:t>
            </a:r>
            <a:r>
              <a:rPr lang="fa-IR" sz="3200" dirty="0" err="1">
                <a:cs typeface="B Nazanin" panose="00000400000000000000" pitchFamily="2" charset="-78"/>
              </a:rPr>
              <a:t>رفلکس</a:t>
            </a:r>
            <a:r>
              <a:rPr lang="fa-IR" sz="3200" dirty="0">
                <a:cs typeface="B Nazanin" panose="00000400000000000000" pitchFamily="2" charset="-78"/>
              </a:rPr>
              <a:t> جهش </a:t>
            </a:r>
            <a:r>
              <a:rPr lang="fa-IR" sz="3200" dirty="0" smtClean="0">
                <a:cs typeface="B Nazanin" panose="00000400000000000000" pitchFamily="2" charset="-78"/>
              </a:rPr>
              <a:t>شیر</a:t>
            </a:r>
          </a:p>
          <a:p>
            <a:pPr algn="r" rtl="1"/>
            <a:r>
              <a:rPr lang="fa-IR" sz="3200" dirty="0" smtClean="0">
                <a:cs typeface="B Nazanin" panose="00000400000000000000" pitchFamily="2" charset="-78"/>
              </a:rPr>
              <a:t>محدودیت ناگهانی دفعات و طول مدت تغذیه، </a:t>
            </a:r>
          </a:p>
          <a:p>
            <a:pPr algn="r" rtl="1"/>
            <a:r>
              <a:rPr lang="fa-IR" sz="3200" dirty="0" smtClean="0">
                <a:cs typeface="B Nazanin" panose="00000400000000000000" pitchFamily="2" charset="-78"/>
              </a:rPr>
              <a:t>بیماری ویا جدائی مادر یا شیرخوار </a:t>
            </a:r>
            <a:r>
              <a:rPr lang="fa-IR" sz="2400" dirty="0" smtClean="0">
                <a:cs typeface="B Nazanin" panose="00000400000000000000" pitchFamily="2" charset="-78"/>
              </a:rPr>
              <a:t>) </a:t>
            </a:r>
            <a:endParaRPr lang="fa-IR" sz="2400" dirty="0">
              <a:cs typeface="B Nazanin" panose="00000400000000000000" pitchFamily="2" charset="-78"/>
            </a:endParaRPr>
          </a:p>
          <a:p>
            <a:pPr algn="r" rtl="1"/>
            <a:r>
              <a:rPr lang="fa-IR" sz="3200" dirty="0">
                <a:cs typeface="B Nazanin" panose="00000400000000000000" pitchFamily="2" charset="-78"/>
              </a:rPr>
              <a:t>وضعیت شیردهی </a:t>
            </a:r>
            <a:r>
              <a:rPr lang="fa-IR" sz="3200" dirty="0" smtClean="0">
                <a:cs typeface="B Nazanin" panose="00000400000000000000" pitchFamily="2" charset="-78"/>
              </a:rPr>
              <a:t>نامناسب و لچ نادرست (</a:t>
            </a:r>
            <a:r>
              <a:rPr lang="fa-IR" sz="3200" dirty="0">
                <a:cs typeface="B Nazanin" panose="00000400000000000000" pitchFamily="2" charset="-78"/>
              </a:rPr>
              <a:t>برداشت کم شیر)</a:t>
            </a:r>
          </a:p>
          <a:p>
            <a:pPr algn="r" rtl="1"/>
            <a:r>
              <a:rPr lang="fa-IR" sz="3200" dirty="0" smtClean="0">
                <a:cs typeface="B Nazanin" panose="00000400000000000000" pitchFamily="2" charset="-78"/>
              </a:rPr>
              <a:t>از </a:t>
            </a:r>
            <a:r>
              <a:rPr lang="fa-IR" sz="3200" dirty="0" err="1">
                <a:cs typeface="B Nazanin" panose="00000400000000000000" pitchFamily="2" charset="-78"/>
              </a:rPr>
              <a:t>شیرگرفتن</a:t>
            </a:r>
            <a:r>
              <a:rPr lang="fa-IR" sz="3200" dirty="0">
                <a:cs typeface="B Nazanin" panose="00000400000000000000" pitchFamily="2" charset="-78"/>
              </a:rPr>
              <a:t> ناگهانی</a:t>
            </a:r>
          </a:p>
          <a:p>
            <a:pPr algn="r" rtl="1"/>
            <a:r>
              <a:rPr lang="fa-IR" sz="3200" dirty="0" smtClean="0">
                <a:cs typeface="B Nazanin" panose="00000400000000000000" pitchFamily="2" charset="-78"/>
              </a:rPr>
              <a:t>جراحت نوک پستان، احتقان پستان</a:t>
            </a:r>
          </a:p>
        </p:txBody>
      </p:sp>
      <p:graphicFrame>
        <p:nvGraphicFramePr>
          <p:cNvPr id="4" name="Diagram 3"/>
          <p:cNvGraphicFramePr/>
          <p:nvPr>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98470372"/>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752600"/>
            <a:ext cx="8229600" cy="4876800"/>
          </a:xfrm>
          <a:ln>
            <a:solidFill>
              <a:schemeClr val="accent1"/>
            </a:solidFill>
          </a:ln>
        </p:spPr>
        <p:txBody>
          <a:bodyPr/>
          <a:lstStyle/>
          <a:p>
            <a:pPr marL="365125" lvl="1" indent="-255588" algn="r" rtl="1">
              <a:spcBef>
                <a:spcPts val="400"/>
              </a:spcBef>
              <a:buSzPct val="68000"/>
              <a:buFont typeface="Wingdings 3" pitchFamily="18" charset="2"/>
              <a:buChar char=""/>
            </a:pPr>
            <a:r>
              <a:rPr lang="fa-IR" sz="3200" b="1" dirty="0">
                <a:cs typeface="B Nazanin" panose="00000400000000000000" pitchFamily="2" charset="-78"/>
              </a:rPr>
              <a:t>اغلب بر </a:t>
            </a:r>
            <a:r>
              <a:rPr lang="fa-IR" sz="3200" b="1" dirty="0" smtClean="0">
                <a:cs typeface="B Nazanin" panose="00000400000000000000" pitchFamily="2" charset="-78"/>
              </a:rPr>
              <a:t>اساس:</a:t>
            </a:r>
            <a:r>
              <a:rPr lang="fa-IR" sz="3200" dirty="0" smtClean="0">
                <a:cs typeface="B Nazanin" panose="00000400000000000000" pitchFamily="2" charset="-78"/>
              </a:rPr>
              <a:t> </a:t>
            </a:r>
            <a:r>
              <a:rPr lang="fa-IR" sz="3200" dirty="0">
                <a:cs typeface="B Nazanin" panose="00000400000000000000" pitchFamily="2" charset="-78"/>
              </a:rPr>
              <a:t>افزايش درجه حرارت </a:t>
            </a:r>
            <a:r>
              <a:rPr lang="fa-IR" sz="3200" dirty="0" smtClean="0">
                <a:cs typeface="B Nazanin" panose="00000400000000000000" pitchFamily="2" charset="-78"/>
              </a:rPr>
              <a:t>بدن38/5، بي </a:t>
            </a:r>
            <a:r>
              <a:rPr lang="fa-IR" sz="3200" dirty="0">
                <a:cs typeface="B Nazanin" panose="00000400000000000000" pitchFamily="2" charset="-78"/>
              </a:rPr>
              <a:t>حالي </a:t>
            </a:r>
            <a:r>
              <a:rPr lang="fa-IR" sz="3200" dirty="0" smtClean="0">
                <a:cs typeface="B Nazanin" panose="00000400000000000000" pitchFamily="2" charset="-78"/>
              </a:rPr>
              <a:t>عمومي، قرمزي، تورم </a:t>
            </a:r>
            <a:r>
              <a:rPr lang="fa-IR" sz="3200" dirty="0">
                <a:cs typeface="B Nazanin" panose="00000400000000000000" pitchFamily="2" charset="-78"/>
              </a:rPr>
              <a:t>و درد قسمتي از پستان است. </a:t>
            </a:r>
            <a:endParaRPr lang="fa-IR" sz="3200" dirty="0" smtClean="0">
              <a:cs typeface="B Nazanin" panose="00000400000000000000" pitchFamily="2" charset="-78"/>
            </a:endParaRPr>
          </a:p>
          <a:p>
            <a:pPr marL="365125" lvl="1" indent="-255588" algn="r" rtl="1">
              <a:spcBef>
                <a:spcPts val="400"/>
              </a:spcBef>
              <a:buSzPct val="68000"/>
              <a:buFont typeface="Wingdings 3" pitchFamily="18" charset="2"/>
              <a:buChar char=""/>
            </a:pPr>
            <a:r>
              <a:rPr lang="fa-IR" sz="3200" dirty="0">
                <a:cs typeface="B Nazanin" panose="00000400000000000000" pitchFamily="2" charset="-78"/>
              </a:rPr>
              <a:t>سازمان جهانی بهداشت </a:t>
            </a:r>
            <a:r>
              <a:rPr lang="fa-IR" sz="3200" b="1" u="sng" dirty="0">
                <a:cs typeface="B Nazanin" panose="00000400000000000000" pitchFamily="2" charset="-78"/>
              </a:rPr>
              <a:t>کشت شیر </a:t>
            </a:r>
            <a:r>
              <a:rPr lang="fa-IR" sz="3200" dirty="0">
                <a:cs typeface="B Nazanin" panose="00000400000000000000" pitchFamily="2" charset="-78"/>
              </a:rPr>
              <a:t>را </a:t>
            </a:r>
            <a:r>
              <a:rPr lang="fa-IR" sz="3200" dirty="0" smtClean="0">
                <a:cs typeface="B Nazanin" panose="00000400000000000000" pitchFamily="2" charset="-78"/>
              </a:rPr>
              <a:t>فقط در </a:t>
            </a:r>
            <a:r>
              <a:rPr lang="fa-IR" sz="3200" dirty="0">
                <a:cs typeface="B Nazanin" panose="00000400000000000000" pitchFamily="2" charset="-78"/>
              </a:rPr>
              <a:t>شرایط زیر توصیه می </a:t>
            </a:r>
            <a:r>
              <a:rPr lang="fa-IR" sz="3200" dirty="0" smtClean="0">
                <a:cs typeface="B Nazanin" panose="00000400000000000000" pitchFamily="2" charset="-78"/>
              </a:rPr>
              <a:t>کند:</a:t>
            </a:r>
          </a:p>
          <a:p>
            <a:pPr marL="603250" lvl="2" indent="-255588" algn="r" rtl="1">
              <a:spcBef>
                <a:spcPts val="400"/>
              </a:spcBef>
              <a:buSzPct val="68000"/>
              <a:buFont typeface="Wingdings 3" pitchFamily="18" charset="2"/>
              <a:buChar char=""/>
            </a:pPr>
            <a:r>
              <a:rPr lang="fa-IR" sz="3000" dirty="0" smtClean="0">
                <a:cs typeface="B Nazanin" panose="00000400000000000000" pitchFamily="2" charset="-78"/>
              </a:rPr>
              <a:t>اگر درطی </a:t>
            </a:r>
            <a:r>
              <a:rPr lang="fa-IR" sz="3000" dirty="0">
                <a:cs typeface="B Nazanin" panose="00000400000000000000" pitchFamily="2" charset="-78"/>
              </a:rPr>
              <a:t>2روز جواب به آنتی بیوتیک بهبودی حاصل نشود.</a:t>
            </a:r>
          </a:p>
          <a:p>
            <a:pPr marL="603250" lvl="2" indent="-255588" algn="r" rtl="1">
              <a:spcBef>
                <a:spcPts val="400"/>
              </a:spcBef>
              <a:buSzPct val="68000"/>
              <a:buFont typeface="Wingdings 3" pitchFamily="18" charset="2"/>
              <a:buChar char=""/>
            </a:pPr>
            <a:r>
              <a:rPr lang="fa-IR" sz="3000" dirty="0" smtClean="0">
                <a:cs typeface="B Nazanin" panose="00000400000000000000" pitchFamily="2" charset="-78"/>
              </a:rPr>
              <a:t>اگر </a:t>
            </a:r>
            <a:r>
              <a:rPr lang="fa-IR" sz="3000" dirty="0">
                <a:cs typeface="B Nazanin" panose="00000400000000000000" pitchFamily="2" charset="-78"/>
              </a:rPr>
              <a:t>ماستیت عود کننده باشد.</a:t>
            </a:r>
          </a:p>
          <a:p>
            <a:pPr marL="603250" lvl="2" indent="-255588" algn="r" rtl="1">
              <a:spcBef>
                <a:spcPts val="400"/>
              </a:spcBef>
              <a:buSzPct val="68000"/>
              <a:buFont typeface="Wingdings 3" pitchFamily="18" charset="2"/>
              <a:buChar char=""/>
            </a:pPr>
            <a:r>
              <a:rPr lang="fa-IR" sz="3000" dirty="0" smtClean="0">
                <a:cs typeface="B Nazanin" panose="00000400000000000000" pitchFamily="2" charset="-78"/>
              </a:rPr>
              <a:t>اگر </a:t>
            </a:r>
            <a:r>
              <a:rPr lang="fa-IR" sz="3000" dirty="0">
                <a:cs typeface="B Nazanin" panose="00000400000000000000" pitchFamily="2" charset="-78"/>
              </a:rPr>
              <a:t>مادر در بیمارستان به ماستیت مبتلا شده است.</a:t>
            </a:r>
          </a:p>
          <a:p>
            <a:pPr marL="603250" lvl="2" indent="-255588" algn="r" rtl="1">
              <a:spcBef>
                <a:spcPts val="400"/>
              </a:spcBef>
              <a:buSzPct val="68000"/>
              <a:buFont typeface="Wingdings 3" pitchFamily="18" charset="2"/>
              <a:buChar char=""/>
            </a:pPr>
            <a:r>
              <a:rPr lang="fa-IR" sz="3000" dirty="0" smtClean="0">
                <a:cs typeface="B Nazanin" panose="00000400000000000000" pitchFamily="2" charset="-78"/>
              </a:rPr>
              <a:t>اگر </a:t>
            </a:r>
            <a:r>
              <a:rPr lang="fa-IR" sz="3000" dirty="0">
                <a:cs typeface="B Nazanin" panose="00000400000000000000" pitchFamily="2" charset="-78"/>
              </a:rPr>
              <a:t>مادر به داروهای تجویزشده به ماستیت آلرژی داشته باشد و،</a:t>
            </a:r>
          </a:p>
          <a:p>
            <a:pPr marL="603250" lvl="2" indent="-255588" algn="r" rtl="1">
              <a:spcBef>
                <a:spcPts val="400"/>
              </a:spcBef>
              <a:buSzPct val="68000"/>
              <a:buFont typeface="Wingdings 3" pitchFamily="18" charset="2"/>
              <a:buChar char=""/>
            </a:pPr>
            <a:r>
              <a:rPr lang="fa-IR" sz="3000" dirty="0" smtClean="0">
                <a:cs typeface="B Nazanin" panose="00000400000000000000" pitchFamily="2" charset="-78"/>
              </a:rPr>
              <a:t>در </a:t>
            </a:r>
            <a:r>
              <a:rPr lang="fa-IR" sz="3000" dirty="0">
                <a:cs typeface="B Nazanin" panose="00000400000000000000" pitchFamily="2" charset="-78"/>
              </a:rPr>
              <a:t>موارد ماستیت شدید و غیرمعمول .</a:t>
            </a:r>
          </a:p>
          <a:p>
            <a:pPr marL="603250" lvl="2" indent="-255588" algn="r" rtl="1">
              <a:spcBef>
                <a:spcPts val="400"/>
              </a:spcBef>
              <a:buSzPct val="68000"/>
              <a:buFont typeface="Wingdings 3" pitchFamily="18" charset="2"/>
              <a:buChar char=""/>
            </a:pPr>
            <a:endParaRPr lang="fa-IR" sz="3000" dirty="0" smtClean="0">
              <a:cs typeface="B Nazanin" panose="00000400000000000000" pitchFamily="2" charset="-78"/>
            </a:endParaRPr>
          </a:p>
          <a:p>
            <a:pPr marL="603250" lvl="2" indent="-255588" algn="r" rtl="1">
              <a:spcBef>
                <a:spcPts val="400"/>
              </a:spcBef>
              <a:buSzPct val="68000"/>
              <a:buFont typeface="Wingdings 3" pitchFamily="18" charset="2"/>
              <a:buChar char=""/>
            </a:pPr>
            <a:endParaRPr lang="fa-IR" sz="3000" dirty="0" smtClean="0">
              <a:cs typeface="B Nazanin" panose="00000400000000000000" pitchFamily="2" charset="-78"/>
            </a:endParaRPr>
          </a:p>
        </p:txBody>
      </p:sp>
      <p:grpSp>
        <p:nvGrpSpPr>
          <p:cNvPr id="5" name="Group 4"/>
          <p:cNvGrpSpPr/>
          <p:nvPr/>
        </p:nvGrpSpPr>
        <p:grpSpPr>
          <a:xfrm>
            <a:off x="457200" y="228600"/>
            <a:ext cx="8229600" cy="1142121"/>
            <a:chOff x="0" y="439"/>
            <a:chExt cx="8229600" cy="1142121"/>
          </a:xfrm>
        </p:grpSpPr>
        <p:sp>
          <p:nvSpPr>
            <p:cNvPr id="6" name="Rounded Rectangle 5"/>
            <p:cNvSpPr/>
            <p:nvPr/>
          </p:nvSpPr>
          <p:spPr>
            <a:xfrm>
              <a:off x="0" y="439"/>
              <a:ext cx="8229600" cy="1142121"/>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ounded Rectangle 4"/>
            <p:cNvSpPr/>
            <p:nvPr/>
          </p:nvSpPr>
          <p:spPr>
            <a:xfrm>
              <a:off x="55754" y="56193"/>
              <a:ext cx="8118092" cy="103061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algn="ctr" defTabSz="1778000" rtl="1">
                <a:lnSpc>
                  <a:spcPct val="90000"/>
                </a:lnSpc>
                <a:spcBef>
                  <a:spcPct val="0"/>
                </a:spcBef>
                <a:spcAft>
                  <a:spcPct val="35000"/>
                </a:spcAft>
              </a:pPr>
              <a:r>
                <a:rPr lang="fa-IR" sz="4000" b="1" dirty="0" smtClean="0">
                  <a:solidFill>
                    <a:prstClr val="white"/>
                  </a:solidFill>
                  <a:effectLst>
                    <a:outerShdw blurRad="38100" dist="38100" dir="2700000" algn="tl">
                      <a:srgbClr val="000000">
                        <a:alpha val="43137"/>
                      </a:srgbClr>
                    </a:outerShdw>
                  </a:effectLst>
                  <a:cs typeface="B Nazanin" panose="00000400000000000000" pitchFamily="2" charset="-78"/>
                </a:rPr>
                <a:t>تشخيص </a:t>
              </a:r>
              <a:r>
                <a:rPr lang="fa-IR" sz="4000" b="1" dirty="0">
                  <a:solidFill>
                    <a:prstClr val="white"/>
                  </a:solidFill>
                  <a:effectLst>
                    <a:outerShdw blurRad="38100" dist="38100" dir="2700000" algn="tl">
                      <a:srgbClr val="000000">
                        <a:alpha val="43137"/>
                      </a:srgbClr>
                    </a:outerShdw>
                  </a:effectLst>
                  <a:cs typeface="B Nazanin" panose="00000400000000000000" pitchFamily="2" charset="-78"/>
                </a:rPr>
                <a:t>ماستيت</a:t>
              </a:r>
              <a:endParaRPr lang="en-US" sz="4000" dirty="0">
                <a:solidFill>
                  <a:prstClr val="white"/>
                </a:solidFill>
                <a:effectLst>
                  <a:outerShdw blurRad="38100" dist="38100" dir="2700000" algn="tl">
                    <a:srgbClr val="000000">
                      <a:alpha val="43137"/>
                    </a:srgbClr>
                  </a:outerShdw>
                </a:effectLst>
                <a:cs typeface="B Nazanin" panose="00000400000000000000" pitchFamily="2" charset="-78"/>
              </a:endParaRPr>
            </a:p>
          </p:txBody>
        </p:sp>
      </p:grpSp>
    </p:spTree>
    <p:extLst>
      <p:ext uri="{BB962C8B-B14F-4D97-AF65-F5344CB8AC3E}">
        <p14:creationId xmlns:p14="http://schemas.microsoft.com/office/powerpoint/2010/main" val="461318924"/>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01446" y="1828800"/>
            <a:ext cx="8229600" cy="4876800"/>
          </a:xfrm>
          <a:ln>
            <a:solidFill>
              <a:schemeClr val="accent1"/>
            </a:solidFill>
          </a:ln>
        </p:spPr>
        <p:txBody>
          <a:bodyPr/>
          <a:lstStyle/>
          <a:p>
            <a:pPr marL="365125" lvl="1" indent="-255588" algn="r" rtl="1">
              <a:spcBef>
                <a:spcPts val="400"/>
              </a:spcBef>
              <a:buSzPct val="68000"/>
              <a:buFont typeface="Wingdings 3" pitchFamily="18" charset="2"/>
              <a:buChar char=""/>
            </a:pPr>
            <a:r>
              <a:rPr lang="fa-IR" sz="3000" b="1" dirty="0" smtClean="0">
                <a:cs typeface="B Nazanin" panose="00000400000000000000" pitchFamily="2" charset="-78"/>
              </a:rPr>
              <a:t>شير </a:t>
            </a:r>
            <a:r>
              <a:rPr lang="fa-IR" sz="3000" b="1" dirty="0">
                <a:cs typeface="B Nazanin" panose="00000400000000000000" pitchFamily="2" charset="-78"/>
              </a:rPr>
              <a:t>سالم: </a:t>
            </a:r>
            <a:r>
              <a:rPr lang="fa-IR" sz="3000" dirty="0">
                <a:cs typeface="B Nazanin" panose="00000400000000000000" pitchFamily="2" charset="-78"/>
              </a:rPr>
              <a:t>كمتر از 10 به توان 3 لكوسيت و كمتر از ده به توان سه، باكتري در </a:t>
            </a:r>
            <a:r>
              <a:rPr lang="fa-IR" sz="3000" dirty="0" smtClean="0">
                <a:cs typeface="B Nazanin" panose="00000400000000000000" pitchFamily="2" charset="-78"/>
              </a:rPr>
              <a:t>ميلي ليتر </a:t>
            </a:r>
            <a:r>
              <a:rPr lang="fa-IR" sz="3000" dirty="0">
                <a:cs typeface="B Nazanin" panose="00000400000000000000" pitchFamily="2" charset="-78"/>
              </a:rPr>
              <a:t>شير.</a:t>
            </a:r>
          </a:p>
          <a:p>
            <a:pPr marL="365125" lvl="1" indent="-255588" algn="r" rtl="1">
              <a:spcBef>
                <a:spcPts val="400"/>
              </a:spcBef>
              <a:buSzPct val="68000"/>
              <a:buFont typeface="Wingdings 3" pitchFamily="18" charset="2"/>
              <a:buChar char=""/>
            </a:pPr>
            <a:r>
              <a:rPr lang="fa-IR" sz="3000" b="1" dirty="0">
                <a:cs typeface="B Nazanin" panose="00000400000000000000" pitchFamily="2" charset="-78"/>
              </a:rPr>
              <a:t>ماستيت غيرعفوني: </a:t>
            </a:r>
            <a:r>
              <a:rPr lang="fa-IR" sz="3000" dirty="0">
                <a:cs typeface="B Nazanin" panose="00000400000000000000" pitchFamily="2" charset="-78"/>
              </a:rPr>
              <a:t>بيشتر از 10 به توان 6 لكوسيت و كمتر از ده به توان سه باكتري در </a:t>
            </a:r>
            <a:r>
              <a:rPr lang="fa-IR" sz="3000" dirty="0" smtClean="0">
                <a:cs typeface="B Nazanin" panose="00000400000000000000" pitchFamily="2" charset="-78"/>
              </a:rPr>
              <a:t>ميلي ليتر </a:t>
            </a:r>
            <a:r>
              <a:rPr lang="fa-IR" sz="3000" dirty="0">
                <a:cs typeface="B Nazanin" panose="00000400000000000000" pitchFamily="2" charset="-78"/>
              </a:rPr>
              <a:t>شير.</a:t>
            </a:r>
          </a:p>
          <a:p>
            <a:pPr marL="365125" lvl="1" indent="-255588" algn="r" rtl="1">
              <a:spcBef>
                <a:spcPts val="400"/>
              </a:spcBef>
              <a:buSzPct val="68000"/>
              <a:buFont typeface="Wingdings 3" pitchFamily="18" charset="2"/>
              <a:buChar char=""/>
            </a:pPr>
            <a:r>
              <a:rPr lang="fa-IR" sz="3000" b="1" dirty="0">
                <a:cs typeface="B Nazanin" panose="00000400000000000000" pitchFamily="2" charset="-78"/>
              </a:rPr>
              <a:t>ماستيت عفوني: </a:t>
            </a:r>
            <a:r>
              <a:rPr lang="fa-IR" sz="3000" dirty="0">
                <a:cs typeface="B Nazanin" panose="00000400000000000000" pitchFamily="2" charset="-78"/>
              </a:rPr>
              <a:t>بيشتر از 10 به توان 6 لكوسيت و بيشتر از ده به توان سه باكتري در ميليليتر شير. </a:t>
            </a:r>
          </a:p>
          <a:p>
            <a:pPr marL="603250" lvl="2" indent="-255588" algn="r" rtl="1">
              <a:spcBef>
                <a:spcPts val="400"/>
              </a:spcBef>
              <a:buSzPct val="68000"/>
              <a:buFont typeface="Wingdings 3" pitchFamily="18" charset="2"/>
              <a:buChar char=""/>
            </a:pPr>
            <a:endParaRPr lang="fa-IR" sz="3000" dirty="0" smtClean="0">
              <a:cs typeface="B Nazanin" panose="00000400000000000000" pitchFamily="2" charset="-78"/>
            </a:endParaRPr>
          </a:p>
          <a:p>
            <a:pPr marL="603250" lvl="2" indent="-255588" algn="r" rtl="1">
              <a:spcBef>
                <a:spcPts val="400"/>
              </a:spcBef>
              <a:buSzPct val="68000"/>
              <a:buFont typeface="Wingdings 3" pitchFamily="18" charset="2"/>
              <a:buChar char=""/>
            </a:pPr>
            <a:endParaRPr lang="fa-IR" sz="3000" dirty="0" smtClean="0">
              <a:cs typeface="B Nazanin" panose="00000400000000000000" pitchFamily="2" charset="-78"/>
            </a:endParaRPr>
          </a:p>
        </p:txBody>
      </p:sp>
      <p:grpSp>
        <p:nvGrpSpPr>
          <p:cNvPr id="5" name="Group 4"/>
          <p:cNvGrpSpPr/>
          <p:nvPr/>
        </p:nvGrpSpPr>
        <p:grpSpPr>
          <a:xfrm>
            <a:off x="457200" y="228600"/>
            <a:ext cx="8229600" cy="1142121"/>
            <a:chOff x="0" y="439"/>
            <a:chExt cx="8229600" cy="1142121"/>
          </a:xfrm>
        </p:grpSpPr>
        <p:sp>
          <p:nvSpPr>
            <p:cNvPr id="6" name="Rounded Rectangle 5"/>
            <p:cNvSpPr/>
            <p:nvPr/>
          </p:nvSpPr>
          <p:spPr>
            <a:xfrm>
              <a:off x="0" y="439"/>
              <a:ext cx="8229600" cy="1142121"/>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ounded Rectangle 4"/>
            <p:cNvSpPr/>
            <p:nvPr/>
          </p:nvSpPr>
          <p:spPr>
            <a:xfrm>
              <a:off x="55754" y="56193"/>
              <a:ext cx="8118092" cy="103061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algn="ctr" defTabSz="1778000" rtl="1">
                <a:lnSpc>
                  <a:spcPct val="90000"/>
                </a:lnSpc>
                <a:spcBef>
                  <a:spcPct val="0"/>
                </a:spcBef>
                <a:spcAft>
                  <a:spcPct val="35000"/>
                </a:spcAft>
              </a:pPr>
              <a:r>
                <a:rPr lang="fa-IR" sz="4000" b="1" dirty="0">
                  <a:solidFill>
                    <a:prstClr val="white"/>
                  </a:solidFill>
                  <a:effectLst>
                    <a:outerShdw blurRad="38100" dist="38100" dir="2700000" algn="tl">
                      <a:srgbClr val="000000">
                        <a:alpha val="43137"/>
                      </a:srgbClr>
                    </a:outerShdw>
                  </a:effectLst>
                  <a:cs typeface="B Nazanin" panose="00000400000000000000" pitchFamily="2" charset="-78"/>
                </a:rPr>
                <a:t>کشت </a:t>
              </a:r>
              <a:r>
                <a:rPr lang="fa-IR" sz="4000" b="1" dirty="0" smtClean="0">
                  <a:solidFill>
                    <a:prstClr val="white"/>
                  </a:solidFill>
                  <a:effectLst>
                    <a:outerShdw blurRad="38100" dist="38100" dir="2700000" algn="tl">
                      <a:srgbClr val="000000">
                        <a:alpha val="43137"/>
                      </a:srgbClr>
                    </a:outerShdw>
                  </a:effectLst>
                  <a:cs typeface="B Nazanin" panose="00000400000000000000" pitchFamily="2" charset="-78"/>
                </a:rPr>
                <a:t>شیر</a:t>
              </a:r>
              <a:endParaRPr lang="en-US" sz="4000" dirty="0">
                <a:solidFill>
                  <a:prstClr val="white"/>
                </a:solidFill>
                <a:effectLst>
                  <a:outerShdw blurRad="38100" dist="38100" dir="2700000" algn="tl">
                    <a:srgbClr val="000000">
                      <a:alpha val="43137"/>
                    </a:srgbClr>
                  </a:outerShdw>
                </a:effectLst>
                <a:cs typeface="B Nazanin" panose="00000400000000000000" pitchFamily="2" charset="-78"/>
              </a:endParaRPr>
            </a:p>
          </p:txBody>
        </p:sp>
      </p:grpSp>
    </p:spTree>
    <p:extLst>
      <p:ext uri="{BB962C8B-B14F-4D97-AF65-F5344CB8AC3E}">
        <p14:creationId xmlns:p14="http://schemas.microsoft.com/office/powerpoint/2010/main" val="3191050707"/>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00200"/>
            <a:ext cx="8285354" cy="4462462"/>
          </a:xfrm>
          <a:ln>
            <a:solidFill>
              <a:schemeClr val="accent1"/>
            </a:solidFill>
          </a:ln>
        </p:spPr>
        <p:txBody>
          <a:bodyPr>
            <a:normAutofit lnSpcReduction="10000"/>
          </a:bodyPr>
          <a:lstStyle/>
          <a:p>
            <a:pPr marL="365125" lvl="1" indent="-255588" algn="r" rtl="1">
              <a:spcBef>
                <a:spcPts val="400"/>
              </a:spcBef>
              <a:buSzPct val="68000"/>
              <a:buFont typeface="Wingdings 3" pitchFamily="18" charset="2"/>
              <a:buChar char=""/>
            </a:pPr>
            <a:r>
              <a:rPr lang="fa-IR" sz="3200" b="1" dirty="0" smtClean="0">
                <a:cs typeface="B Nazanin" panose="00000400000000000000" pitchFamily="2" charset="-78"/>
              </a:rPr>
              <a:t>ادامه شیردهی، اصلاح جریان شیر </a:t>
            </a:r>
            <a:r>
              <a:rPr lang="fa-IR" sz="2800" b="1" dirty="0" smtClean="0">
                <a:cs typeface="B Nazanin" panose="00000400000000000000" pitchFamily="2" charset="-78"/>
              </a:rPr>
              <a:t>(</a:t>
            </a:r>
            <a:r>
              <a:rPr lang="fa-IR" sz="2400" dirty="0" smtClean="0">
                <a:cs typeface="B Nazanin" panose="00000400000000000000" pitchFamily="2" charset="-78"/>
              </a:rPr>
              <a:t>مهم </a:t>
            </a:r>
            <a:r>
              <a:rPr lang="fa-IR" sz="2400" dirty="0" err="1">
                <a:cs typeface="B Nazanin" panose="00000400000000000000" pitchFamily="2" charset="-78"/>
              </a:rPr>
              <a:t>ترين</a:t>
            </a:r>
            <a:r>
              <a:rPr lang="fa-IR" sz="2400" dirty="0">
                <a:cs typeface="B Nazanin" panose="00000400000000000000" pitchFamily="2" charset="-78"/>
              </a:rPr>
              <a:t> اقدام </a:t>
            </a:r>
            <a:r>
              <a:rPr lang="fa-IR" sz="2400" b="1" dirty="0" err="1">
                <a:cs typeface="B Nazanin" panose="00000400000000000000" pitchFamily="2" charset="-78"/>
              </a:rPr>
              <a:t>تخليه</a:t>
            </a:r>
            <a:r>
              <a:rPr lang="fa-IR" sz="2400" b="1" dirty="0">
                <a:cs typeface="B Nazanin" panose="00000400000000000000" pitchFamily="2" charset="-78"/>
              </a:rPr>
              <a:t> </a:t>
            </a:r>
            <a:r>
              <a:rPr lang="fa-IR" sz="2400" b="1" dirty="0" err="1">
                <a:cs typeface="B Nazanin" panose="00000400000000000000" pitchFamily="2" charset="-78"/>
              </a:rPr>
              <a:t>مكرر</a:t>
            </a:r>
            <a:r>
              <a:rPr lang="fa-IR" sz="2400" b="1" dirty="0">
                <a:cs typeface="B Nazanin" panose="00000400000000000000" pitchFamily="2" charset="-78"/>
              </a:rPr>
              <a:t> </a:t>
            </a:r>
            <a:r>
              <a:rPr lang="fa-IR" sz="2400" b="1" dirty="0" err="1">
                <a:cs typeface="B Nazanin" panose="00000400000000000000" pitchFamily="2" charset="-78"/>
              </a:rPr>
              <a:t>شير</a:t>
            </a:r>
            <a:r>
              <a:rPr lang="fa-IR" sz="2400" b="1" dirty="0">
                <a:cs typeface="B Nazanin" panose="00000400000000000000" pitchFamily="2" charset="-78"/>
              </a:rPr>
              <a:t> </a:t>
            </a:r>
            <a:r>
              <a:rPr lang="fa-IR" sz="2400" dirty="0">
                <a:cs typeface="B Nazanin" panose="00000400000000000000" pitchFamily="2" charset="-78"/>
              </a:rPr>
              <a:t>از </a:t>
            </a:r>
            <a:r>
              <a:rPr lang="fa-IR" sz="2400" dirty="0" smtClean="0">
                <a:cs typeface="B Nazanin" panose="00000400000000000000" pitchFamily="2" charset="-78"/>
              </a:rPr>
              <a:t>پستان)</a:t>
            </a:r>
          </a:p>
          <a:p>
            <a:pPr marL="365125" lvl="1" indent="-255588" algn="r" rtl="1">
              <a:spcBef>
                <a:spcPts val="400"/>
              </a:spcBef>
              <a:buSzPct val="68000"/>
              <a:buFont typeface="Wingdings 3" pitchFamily="18" charset="2"/>
              <a:buChar char=""/>
            </a:pPr>
            <a:r>
              <a:rPr lang="fa-IR" sz="3200" dirty="0" smtClean="0">
                <a:cs typeface="B Nazanin" panose="00000400000000000000" pitchFamily="2" charset="-78"/>
              </a:rPr>
              <a:t>شیردهی مکرر و یا دوشیدن شیر پس </a:t>
            </a:r>
            <a:r>
              <a:rPr lang="fa-IR" sz="3200" dirty="0" err="1" smtClean="0">
                <a:cs typeface="B Nazanin" panose="00000400000000000000" pitchFamily="2" charset="-78"/>
              </a:rPr>
              <a:t>از</a:t>
            </a:r>
            <a:r>
              <a:rPr lang="fa-IR" sz="3200" dirty="0" err="1">
                <a:cs typeface="B Nazanin" panose="00000400000000000000" pitchFamily="2" charset="-78"/>
              </a:rPr>
              <a:t>شیردادن</a:t>
            </a:r>
            <a:endParaRPr lang="fa-IR" sz="3200" dirty="0">
              <a:cs typeface="B Nazanin" panose="00000400000000000000" pitchFamily="2" charset="-78"/>
            </a:endParaRPr>
          </a:p>
          <a:p>
            <a:pPr marL="365125" lvl="1" indent="-255588" algn="r" rtl="1">
              <a:spcBef>
                <a:spcPts val="400"/>
              </a:spcBef>
              <a:buSzPct val="68000"/>
              <a:buFont typeface="Wingdings 3" pitchFamily="18" charset="2"/>
              <a:buChar char=""/>
            </a:pPr>
            <a:r>
              <a:rPr lang="fa-IR" sz="3200" dirty="0" smtClean="0">
                <a:cs typeface="B Nazanin" panose="00000400000000000000" pitchFamily="2" charset="-78"/>
              </a:rPr>
              <a:t>شیردادن در </a:t>
            </a:r>
            <a:r>
              <a:rPr lang="fa-IR" sz="3200" dirty="0">
                <a:cs typeface="B Nazanin" panose="00000400000000000000" pitchFamily="2" charset="-78"/>
              </a:rPr>
              <a:t>ابتدا </a:t>
            </a:r>
            <a:r>
              <a:rPr lang="fa-IR" sz="3200" dirty="0" err="1" smtClean="0">
                <a:cs typeface="B Nazanin" panose="00000400000000000000" pitchFamily="2" charset="-78"/>
              </a:rPr>
              <a:t>ازپستان</a:t>
            </a:r>
            <a:r>
              <a:rPr lang="fa-IR" sz="3200" dirty="0" smtClean="0">
                <a:cs typeface="B Nazanin" panose="00000400000000000000" pitchFamily="2" charset="-78"/>
              </a:rPr>
              <a:t> مبتلا (مگر خیلی درد داشته باشد) </a:t>
            </a:r>
          </a:p>
          <a:p>
            <a:pPr marL="365125" lvl="1" indent="-255588" algn="r" rtl="1">
              <a:spcBef>
                <a:spcPts val="400"/>
              </a:spcBef>
              <a:buSzPct val="68000"/>
              <a:buFont typeface="Wingdings 3" pitchFamily="18" charset="2"/>
              <a:buChar char=""/>
            </a:pPr>
            <a:r>
              <a:rPr lang="fa-IR" sz="3200" dirty="0" smtClean="0">
                <a:cs typeface="B Nazanin" panose="00000400000000000000" pitchFamily="2" charset="-78"/>
              </a:rPr>
              <a:t>اصلاح گرفتن پستان </a:t>
            </a:r>
            <a:r>
              <a:rPr lang="fa-IR" sz="3200" dirty="0" err="1" smtClean="0">
                <a:cs typeface="B Nazanin" panose="00000400000000000000" pitchFamily="2" charset="-78"/>
              </a:rPr>
              <a:t>ویا</a:t>
            </a:r>
            <a:r>
              <a:rPr lang="fa-IR" sz="3200" dirty="0" smtClean="0">
                <a:cs typeface="B Nazanin" panose="00000400000000000000" pitchFamily="2" charset="-78"/>
              </a:rPr>
              <a:t> تغییروضعيت </a:t>
            </a:r>
            <a:r>
              <a:rPr lang="fa-IR" sz="3200" dirty="0" err="1" smtClean="0">
                <a:cs typeface="B Nazanin" panose="00000400000000000000" pitchFamily="2" charset="-78"/>
              </a:rPr>
              <a:t>شيردهی</a:t>
            </a:r>
            <a:r>
              <a:rPr lang="fa-IR" sz="3200" dirty="0" smtClean="0">
                <a:cs typeface="B Nazanin" panose="00000400000000000000" pitchFamily="2" charset="-78"/>
              </a:rPr>
              <a:t> در هر نوبت </a:t>
            </a:r>
          </a:p>
          <a:p>
            <a:pPr marL="365125" lvl="1" indent="-255588" algn="r" rtl="1">
              <a:spcBef>
                <a:spcPts val="400"/>
              </a:spcBef>
              <a:buSzPct val="68000"/>
              <a:buFont typeface="Wingdings 3" pitchFamily="18" charset="2"/>
              <a:buChar char=""/>
            </a:pPr>
            <a:r>
              <a:rPr lang="fa-IR" sz="3200" b="1" dirty="0" smtClean="0">
                <a:cs typeface="B Nazanin" panose="00000400000000000000" pitchFamily="2" charset="-78"/>
              </a:rPr>
              <a:t>افزایش دریافت مایعات </a:t>
            </a:r>
            <a:r>
              <a:rPr lang="fa-IR" sz="3200" dirty="0" smtClean="0">
                <a:cs typeface="B Nazanin" panose="00000400000000000000" pitchFamily="2" charset="-78"/>
              </a:rPr>
              <a:t>و</a:t>
            </a:r>
            <a:r>
              <a:rPr lang="fa-IR" sz="3200" b="1" dirty="0" smtClean="0">
                <a:cs typeface="B Nazanin" panose="00000400000000000000" pitchFamily="2" charset="-78"/>
              </a:rPr>
              <a:t>استراحت </a:t>
            </a:r>
            <a:r>
              <a:rPr lang="fa-IR" sz="3200" dirty="0" smtClean="0">
                <a:cs typeface="B Nazanin" panose="00000400000000000000" pitchFamily="2" charset="-78"/>
              </a:rPr>
              <a:t>مادر</a:t>
            </a:r>
            <a:r>
              <a:rPr lang="fa-IR" sz="3200" b="1" dirty="0" smtClean="0">
                <a:cs typeface="B Nazanin" panose="00000400000000000000" pitchFamily="2" charset="-78"/>
              </a:rPr>
              <a:t> </a:t>
            </a:r>
            <a:r>
              <a:rPr lang="fa-IR" sz="3200" dirty="0" smtClean="0">
                <a:cs typeface="B Nazanin" panose="00000400000000000000" pitchFamily="2" charset="-78"/>
              </a:rPr>
              <a:t>و نه پستان</a:t>
            </a:r>
          </a:p>
          <a:p>
            <a:pPr marL="365125" lvl="1" indent="-255588" algn="r" rtl="1">
              <a:spcBef>
                <a:spcPts val="400"/>
              </a:spcBef>
              <a:buSzPct val="68000"/>
              <a:buFont typeface="Wingdings 3" pitchFamily="18" charset="2"/>
              <a:buChar char=""/>
            </a:pPr>
            <a:r>
              <a:rPr lang="fa-IR" sz="3200" dirty="0">
                <a:cs typeface="B Nazanin" panose="00000400000000000000" pitchFamily="2" charset="-78"/>
              </a:rPr>
              <a:t>در صورت </a:t>
            </a:r>
            <a:r>
              <a:rPr lang="fa-IR" sz="3200" dirty="0" err="1">
                <a:cs typeface="B Nazanin" panose="00000400000000000000" pitchFamily="2" charset="-78"/>
              </a:rPr>
              <a:t>نياز</a:t>
            </a:r>
            <a:r>
              <a:rPr lang="fa-IR" sz="3200" dirty="0" smtClean="0">
                <a:cs typeface="B Nazanin" panose="00000400000000000000" pitchFamily="2" charset="-78"/>
              </a:rPr>
              <a:t>، دادن </a:t>
            </a:r>
            <a:r>
              <a:rPr lang="fa-IR" sz="3200" dirty="0" err="1" smtClean="0">
                <a:cs typeface="B Nazanin" panose="00000400000000000000" pitchFamily="2" charset="-78"/>
              </a:rPr>
              <a:t>مسكن</a:t>
            </a:r>
            <a:r>
              <a:rPr lang="fa-IR" sz="3200" dirty="0" smtClean="0">
                <a:cs typeface="B Nazanin" panose="00000400000000000000" pitchFamily="2" charset="-78"/>
              </a:rPr>
              <a:t> به مادر</a:t>
            </a:r>
          </a:p>
          <a:p>
            <a:pPr marL="365125" lvl="1" indent="-255588" algn="r" rtl="1">
              <a:spcBef>
                <a:spcPts val="400"/>
              </a:spcBef>
              <a:buSzPct val="68000"/>
              <a:buFont typeface="Wingdings 3" pitchFamily="18" charset="2"/>
              <a:buChar char=""/>
            </a:pPr>
            <a:r>
              <a:rPr lang="fa-IR" sz="3200" b="1" dirty="0" smtClean="0">
                <a:cs typeface="B Nazanin" panose="00000400000000000000" pitchFamily="2" charset="-78"/>
              </a:rPr>
              <a:t>كمپرس </a:t>
            </a:r>
            <a:r>
              <a:rPr lang="fa-IR" sz="3200" b="1" dirty="0">
                <a:cs typeface="B Nazanin" panose="00000400000000000000" pitchFamily="2" charset="-78"/>
              </a:rPr>
              <a:t>گرم </a:t>
            </a:r>
            <a:r>
              <a:rPr lang="fa-IR" sz="3200" dirty="0" smtClean="0">
                <a:cs typeface="B Nazanin" panose="00000400000000000000" pitchFamily="2" charset="-78"/>
              </a:rPr>
              <a:t>پستان قبل </a:t>
            </a:r>
            <a:r>
              <a:rPr lang="fa-IR" sz="3200" dirty="0">
                <a:cs typeface="B Nazanin" panose="00000400000000000000" pitchFamily="2" charset="-78"/>
              </a:rPr>
              <a:t>از شيردهي و </a:t>
            </a:r>
            <a:r>
              <a:rPr lang="fa-IR" sz="3200" b="1" dirty="0" smtClean="0">
                <a:cs typeface="B Nazanin" panose="00000400000000000000" pitchFamily="2" charset="-78"/>
              </a:rPr>
              <a:t>كمپرس سرد </a:t>
            </a:r>
            <a:r>
              <a:rPr lang="fa-IR" sz="3200" dirty="0" smtClean="0">
                <a:cs typeface="B Nazanin" panose="00000400000000000000" pitchFamily="2" charset="-78"/>
              </a:rPr>
              <a:t>بعد </a:t>
            </a:r>
            <a:r>
              <a:rPr lang="fa-IR" sz="3200" dirty="0">
                <a:cs typeface="B Nazanin" panose="00000400000000000000" pitchFamily="2" charset="-78"/>
              </a:rPr>
              <a:t>از شير </a:t>
            </a:r>
            <a:r>
              <a:rPr lang="fa-IR" sz="3200" dirty="0" smtClean="0">
                <a:cs typeface="B Nazanin" panose="00000400000000000000" pitchFamily="2" charset="-78"/>
              </a:rPr>
              <a:t>دادن ویا </a:t>
            </a:r>
            <a:r>
              <a:rPr lang="fa-IR" sz="3200" b="1" dirty="0" smtClean="0">
                <a:cs typeface="B Nazanin" panose="00000400000000000000" pitchFamily="2" charset="-78"/>
              </a:rPr>
              <a:t>برگ کلم </a:t>
            </a:r>
            <a:r>
              <a:rPr lang="fa-IR" sz="3200" dirty="0" smtClean="0">
                <a:cs typeface="B Nazanin" panose="00000400000000000000" pitchFamily="2" charset="-78"/>
              </a:rPr>
              <a:t>در فواصل تغذیه) </a:t>
            </a:r>
          </a:p>
          <a:p>
            <a:pPr marL="603250" lvl="2" indent="-255588" algn="r" rtl="1">
              <a:spcBef>
                <a:spcPts val="400"/>
              </a:spcBef>
              <a:buSzPct val="68000"/>
              <a:buFont typeface="Wingdings 3" pitchFamily="18" charset="2"/>
              <a:buChar char=""/>
            </a:pPr>
            <a:endParaRPr lang="en-US" sz="2800" dirty="0">
              <a:cs typeface="B Nazanin" panose="00000400000000000000" pitchFamily="2" charset="-78"/>
            </a:endParaRPr>
          </a:p>
        </p:txBody>
      </p:sp>
      <p:grpSp>
        <p:nvGrpSpPr>
          <p:cNvPr id="5" name="Group 4"/>
          <p:cNvGrpSpPr/>
          <p:nvPr/>
        </p:nvGrpSpPr>
        <p:grpSpPr>
          <a:xfrm>
            <a:off x="457200" y="228600"/>
            <a:ext cx="8229600" cy="1142121"/>
            <a:chOff x="0" y="439"/>
            <a:chExt cx="8229600" cy="1142121"/>
          </a:xfrm>
        </p:grpSpPr>
        <p:sp>
          <p:nvSpPr>
            <p:cNvPr id="6" name="Rounded Rectangle 5"/>
            <p:cNvSpPr/>
            <p:nvPr/>
          </p:nvSpPr>
          <p:spPr>
            <a:xfrm>
              <a:off x="0" y="439"/>
              <a:ext cx="8229600" cy="1142121"/>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ounded Rectangle 4"/>
            <p:cNvSpPr/>
            <p:nvPr/>
          </p:nvSpPr>
          <p:spPr>
            <a:xfrm>
              <a:off x="55754" y="56193"/>
              <a:ext cx="8118092" cy="103061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lvl="0" algn="ctr" defTabSz="1778000" rtl="1">
                <a:lnSpc>
                  <a:spcPct val="90000"/>
                </a:lnSpc>
                <a:spcBef>
                  <a:spcPct val="0"/>
                </a:spcBef>
                <a:spcAft>
                  <a:spcPct val="35000"/>
                </a:spcAft>
              </a:pPr>
              <a:r>
                <a:rPr lang="fa-IR" sz="4000" b="1" kern="1200" dirty="0" smtClean="0">
                  <a:effectLst>
                    <a:outerShdw blurRad="38100" dist="38100" dir="2700000" algn="tl">
                      <a:srgbClr val="000000">
                        <a:alpha val="43137"/>
                      </a:srgbClr>
                    </a:outerShdw>
                  </a:effectLst>
                  <a:cs typeface="B Nazanin" panose="00000400000000000000" pitchFamily="2" charset="-78"/>
                </a:rPr>
                <a:t>درمان التهاب پستان (</a:t>
              </a:r>
              <a:r>
                <a:rPr lang="fa-IR" sz="4000" b="1" kern="1200" dirty="0" err="1" smtClean="0">
                  <a:effectLst>
                    <a:outerShdw blurRad="38100" dist="38100" dir="2700000" algn="tl">
                      <a:srgbClr val="000000">
                        <a:alpha val="43137"/>
                      </a:srgbClr>
                    </a:outerShdw>
                  </a:effectLst>
                  <a:cs typeface="B Nazanin" panose="00000400000000000000" pitchFamily="2" charset="-78"/>
                </a:rPr>
                <a:t>ماستیت</a:t>
              </a:r>
              <a:r>
                <a:rPr lang="fa-IR" sz="4000" b="1" kern="1200" dirty="0" smtClean="0">
                  <a:effectLst>
                    <a:outerShdw blurRad="38100" dist="38100" dir="2700000" algn="tl">
                      <a:srgbClr val="000000">
                        <a:alpha val="43137"/>
                      </a:srgbClr>
                    </a:outerShdw>
                  </a:effectLst>
                  <a:cs typeface="B Nazanin" panose="00000400000000000000" pitchFamily="2" charset="-78"/>
                </a:rPr>
                <a:t>)</a:t>
              </a:r>
              <a:endParaRPr lang="en-US" sz="4000" kern="1200" dirty="0">
                <a:effectLst>
                  <a:outerShdw blurRad="38100" dist="38100" dir="2700000" algn="tl">
                    <a:srgbClr val="000000">
                      <a:alpha val="43137"/>
                    </a:srgbClr>
                  </a:outerShdw>
                </a:effectLst>
                <a:cs typeface="B Nazanin" panose="00000400000000000000" pitchFamily="2" charset="-78"/>
              </a:endParaRPr>
            </a:p>
          </p:txBody>
        </p:sp>
      </p:grpSp>
    </p:spTree>
    <p:extLst>
      <p:ext uri="{BB962C8B-B14F-4D97-AF65-F5344CB8AC3E}">
        <p14:creationId xmlns:p14="http://schemas.microsoft.com/office/powerpoint/2010/main" val="2852827587"/>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138"/>
            <a:ext cx="8229600" cy="4691062"/>
          </a:xfrm>
          <a:ln>
            <a:solidFill>
              <a:schemeClr val="accent1"/>
            </a:solidFill>
          </a:ln>
        </p:spPr>
        <p:txBody>
          <a:bodyPr/>
          <a:lstStyle/>
          <a:p>
            <a:pPr marL="603250" lvl="2" indent="-255588" algn="r" rtl="1">
              <a:spcBef>
                <a:spcPts val="400"/>
              </a:spcBef>
              <a:buSzPct val="68000"/>
              <a:buFont typeface="Wingdings 3" pitchFamily="18" charset="2"/>
              <a:buChar char=""/>
            </a:pPr>
            <a:r>
              <a:rPr lang="fa-IR" sz="3200" dirty="0" smtClean="0">
                <a:cs typeface="B Nazanin" panose="00000400000000000000" pitchFamily="2" charset="-78"/>
              </a:rPr>
              <a:t>در </a:t>
            </a:r>
            <a:r>
              <a:rPr lang="fa-IR" sz="3200" dirty="0">
                <a:cs typeface="B Nazanin" panose="00000400000000000000" pitchFamily="2" charset="-78"/>
              </a:rPr>
              <a:t>صورت </a:t>
            </a:r>
            <a:r>
              <a:rPr lang="fa-IR" sz="3200" b="1" dirty="0">
                <a:cs typeface="B Nazanin" panose="00000400000000000000" pitchFamily="2" charset="-78"/>
              </a:rPr>
              <a:t>ادامه تب </a:t>
            </a:r>
            <a:r>
              <a:rPr lang="fa-IR" sz="3200" dirty="0">
                <a:cs typeface="B Nazanin" panose="00000400000000000000" pitchFamily="2" charset="-78"/>
              </a:rPr>
              <a:t>،</a:t>
            </a:r>
            <a:r>
              <a:rPr lang="fa-IR" sz="3200" b="1" dirty="0">
                <a:cs typeface="B Nazanin" panose="00000400000000000000" pitchFamily="2" charset="-78"/>
              </a:rPr>
              <a:t>عدم بهبودی </a:t>
            </a:r>
            <a:r>
              <a:rPr lang="fa-IR" sz="3200" dirty="0">
                <a:cs typeface="B Nazanin" panose="00000400000000000000" pitchFamily="2" charset="-78"/>
              </a:rPr>
              <a:t>یا </a:t>
            </a:r>
            <a:r>
              <a:rPr lang="fa-IR" sz="3200" b="1" dirty="0">
                <a:cs typeface="B Nazanin" panose="00000400000000000000" pitchFamily="2" charset="-78"/>
              </a:rPr>
              <a:t>بدترشدن علائم </a:t>
            </a:r>
            <a:r>
              <a:rPr lang="fa-IR" sz="3200" dirty="0">
                <a:cs typeface="B Nazanin" panose="00000400000000000000" pitchFamily="2" charset="-78"/>
              </a:rPr>
              <a:t>در طی 24 </a:t>
            </a:r>
            <a:r>
              <a:rPr lang="fa-IR" sz="3200" dirty="0" smtClean="0">
                <a:cs typeface="B Nazanin" panose="00000400000000000000" pitchFamily="2" charset="-78"/>
              </a:rPr>
              <a:t>ساعت، </a:t>
            </a:r>
            <a:r>
              <a:rPr lang="fa-IR" sz="3200" dirty="0">
                <a:cs typeface="B Nazanin" panose="00000400000000000000" pitchFamily="2" charset="-78"/>
              </a:rPr>
              <a:t>ارجاع فوری به پزشک </a:t>
            </a:r>
            <a:r>
              <a:rPr lang="fa-IR" sz="3200" dirty="0" smtClean="0">
                <a:cs typeface="B Nazanin" panose="00000400000000000000" pitchFamily="2" charset="-78"/>
              </a:rPr>
              <a:t>و تجویز آنتی </a:t>
            </a:r>
            <a:r>
              <a:rPr lang="fa-IR" sz="3200" dirty="0">
                <a:cs typeface="B Nazanin" panose="00000400000000000000" pitchFamily="2" charset="-78"/>
              </a:rPr>
              <a:t>بیوتیک </a:t>
            </a:r>
            <a:r>
              <a:rPr lang="fa-IR" sz="3200" dirty="0" smtClean="0">
                <a:cs typeface="B Nazanin" panose="00000400000000000000" pitchFamily="2" charset="-78"/>
              </a:rPr>
              <a:t> به مدت14روز</a:t>
            </a:r>
          </a:p>
          <a:p>
            <a:pPr marL="603250" lvl="2" indent="-255588" algn="r" rtl="1">
              <a:spcBef>
                <a:spcPts val="400"/>
              </a:spcBef>
              <a:buSzPct val="68000"/>
              <a:buFont typeface="Wingdings 3" pitchFamily="18" charset="2"/>
              <a:buChar char=""/>
            </a:pPr>
            <a:r>
              <a:rPr lang="fa-IR" sz="3200" dirty="0">
                <a:cs typeface="B Nazanin" panose="00000400000000000000" pitchFamily="2" charset="-78"/>
              </a:rPr>
              <a:t>دی کلوگزاسیلین یا فلوکلوگزاسیلین خوراکی به مقدار 500میلی گرم هر شش ساعت تا 10 تا 14روز توصیه می شود. </a:t>
            </a:r>
            <a:r>
              <a:rPr lang="fa-IR" sz="3200">
                <a:cs typeface="B Nazanin" panose="00000400000000000000" pitchFamily="2" charset="-78"/>
              </a:rPr>
              <a:t>داروی دیگر در صورت حساسیت به پنی سیلین سفالکسین است.</a:t>
            </a:r>
            <a:endParaRPr lang="fa-IR" sz="3200" dirty="0" smtClean="0">
              <a:cs typeface="B Nazanin" panose="00000400000000000000" pitchFamily="2" charset="-78"/>
            </a:endParaRPr>
          </a:p>
          <a:p>
            <a:pPr marL="603250" lvl="2" indent="-255588" algn="r" rtl="1">
              <a:spcBef>
                <a:spcPts val="400"/>
              </a:spcBef>
              <a:buSzPct val="68000"/>
              <a:buFont typeface="Wingdings 3" pitchFamily="18" charset="2"/>
              <a:buChar char=""/>
            </a:pPr>
            <a:endParaRPr lang="en-US" sz="3200" dirty="0">
              <a:cs typeface="B Nazanin" panose="00000400000000000000" pitchFamily="2" charset="-78"/>
            </a:endParaRPr>
          </a:p>
        </p:txBody>
      </p:sp>
      <p:grpSp>
        <p:nvGrpSpPr>
          <p:cNvPr id="5" name="Group 4"/>
          <p:cNvGrpSpPr/>
          <p:nvPr/>
        </p:nvGrpSpPr>
        <p:grpSpPr>
          <a:xfrm>
            <a:off x="457200" y="228600"/>
            <a:ext cx="8229600" cy="1142121"/>
            <a:chOff x="0" y="439"/>
            <a:chExt cx="8229600" cy="1142121"/>
          </a:xfrm>
        </p:grpSpPr>
        <p:sp>
          <p:nvSpPr>
            <p:cNvPr id="6" name="Rounded Rectangle 5"/>
            <p:cNvSpPr/>
            <p:nvPr/>
          </p:nvSpPr>
          <p:spPr>
            <a:xfrm>
              <a:off x="0" y="439"/>
              <a:ext cx="8229600" cy="1142121"/>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ounded Rectangle 4"/>
            <p:cNvSpPr/>
            <p:nvPr/>
          </p:nvSpPr>
          <p:spPr>
            <a:xfrm>
              <a:off x="55754" y="56193"/>
              <a:ext cx="8118092" cy="103061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algn="ctr" defTabSz="1778000" rtl="1">
                <a:lnSpc>
                  <a:spcPct val="90000"/>
                </a:lnSpc>
                <a:spcBef>
                  <a:spcPct val="0"/>
                </a:spcBef>
                <a:spcAft>
                  <a:spcPct val="35000"/>
                </a:spcAft>
              </a:pPr>
              <a:r>
                <a:rPr lang="fa-IR" sz="4000" b="1" dirty="0" smtClean="0">
                  <a:solidFill>
                    <a:prstClr val="white"/>
                  </a:solidFill>
                  <a:effectLst>
                    <a:outerShdw blurRad="38100" dist="38100" dir="2700000" algn="tl">
                      <a:srgbClr val="000000">
                        <a:alpha val="43137"/>
                      </a:srgbClr>
                    </a:outerShdw>
                  </a:effectLst>
                  <a:cs typeface="B Nazanin" panose="00000400000000000000" pitchFamily="2" charset="-78"/>
                </a:rPr>
                <a:t>درمان آنتی بیوتیک (ماستیت)</a:t>
              </a:r>
              <a:endParaRPr lang="en-US" sz="4000" dirty="0">
                <a:solidFill>
                  <a:prstClr val="white"/>
                </a:solidFill>
                <a:effectLst>
                  <a:outerShdw blurRad="38100" dist="38100" dir="2700000" algn="tl">
                    <a:srgbClr val="000000">
                      <a:alpha val="43137"/>
                    </a:srgbClr>
                  </a:outerShdw>
                </a:effectLst>
                <a:cs typeface="B Nazanin" panose="00000400000000000000" pitchFamily="2" charset="-78"/>
              </a:endParaRPr>
            </a:p>
          </p:txBody>
        </p:sp>
      </p:grpSp>
    </p:spTree>
    <p:extLst>
      <p:ext uri="{BB962C8B-B14F-4D97-AF65-F5344CB8AC3E}">
        <p14:creationId xmlns:p14="http://schemas.microsoft.com/office/powerpoint/2010/main" val="814469849"/>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646238"/>
            <a:ext cx="8229600" cy="4525962"/>
          </a:xfrm>
        </p:spPr>
        <p:txBody>
          <a:bodyPr/>
          <a:lstStyle/>
          <a:p>
            <a:pPr algn="r" rtl="1"/>
            <a:r>
              <a:rPr lang="fa-IR" sz="3200" dirty="0" smtClean="0">
                <a:cs typeface="B Nazanin" panose="00000400000000000000" pitchFamily="2" charset="-78"/>
              </a:rPr>
              <a:t>شناور و یا آویزان کردن و یا دوشیدن پستان مبتلا در یک لگن آب گرم قبل از شیردادن</a:t>
            </a:r>
          </a:p>
          <a:p>
            <a:pPr algn="r" rtl="1"/>
            <a:r>
              <a:rPr lang="fa-IR" sz="3200" dirty="0" err="1" smtClean="0">
                <a:cs typeface="B Nazanin" panose="00000400000000000000" pitchFamily="2" charset="-78"/>
              </a:rPr>
              <a:t>درحالت</a:t>
            </a:r>
            <a:r>
              <a:rPr lang="fa-IR" sz="3200" dirty="0" smtClean="0">
                <a:cs typeface="B Nazanin" panose="00000400000000000000" pitchFamily="2" charset="-78"/>
              </a:rPr>
              <a:t> رکوع شیردادن به شیرخوار</a:t>
            </a:r>
          </a:p>
          <a:p>
            <a:pPr algn="r" rtl="1"/>
            <a:r>
              <a:rPr lang="fa-IR" sz="3200" dirty="0" smtClean="0">
                <a:cs typeface="B Nazanin" panose="00000400000000000000" pitchFamily="2" charset="-78"/>
              </a:rPr>
              <a:t>ممانعت از افتادن بیش از حد پستان( استفاده </a:t>
            </a:r>
            <a:r>
              <a:rPr lang="fa-IR" sz="3200" dirty="0" err="1" smtClean="0">
                <a:cs typeface="B Nazanin" panose="00000400000000000000" pitchFamily="2" charset="-78"/>
              </a:rPr>
              <a:t>ازحوله</a:t>
            </a:r>
            <a:r>
              <a:rPr lang="fa-IR" sz="3200" dirty="0" smtClean="0">
                <a:cs typeface="B Nazanin" panose="00000400000000000000" pitchFamily="2" charset="-78"/>
              </a:rPr>
              <a:t>  لوله شده)بخصوص در حین شیردهی</a:t>
            </a:r>
          </a:p>
          <a:p>
            <a:pPr algn="r" rtl="1"/>
            <a:r>
              <a:rPr lang="fa-IR" sz="3200" dirty="0" smtClean="0">
                <a:cs typeface="B Nazanin" panose="00000400000000000000" pitchFamily="2" charset="-78"/>
              </a:rPr>
              <a:t>ماساژ پستان و ماساژ و انبساط عضله </a:t>
            </a:r>
            <a:r>
              <a:rPr lang="fa-IR" sz="3200" dirty="0" err="1" smtClean="0">
                <a:cs typeface="B Nazanin" panose="00000400000000000000" pitchFamily="2" charset="-78"/>
              </a:rPr>
              <a:t>پکتورال</a:t>
            </a:r>
            <a:endParaRPr lang="fa-IR" sz="3200" dirty="0" smtClean="0">
              <a:cs typeface="B Nazanin" panose="00000400000000000000" pitchFamily="2" charset="-78"/>
            </a:endParaRPr>
          </a:p>
          <a:p>
            <a:pPr algn="r" rtl="1"/>
            <a:r>
              <a:rPr lang="fa-IR" sz="3200" dirty="0" err="1" smtClean="0">
                <a:cs typeface="B Nazanin" panose="00000400000000000000" pitchFamily="2" charset="-78"/>
              </a:rPr>
              <a:t>اولتراسوند</a:t>
            </a:r>
            <a:r>
              <a:rPr lang="fa-IR" sz="3200" dirty="0" smtClean="0">
                <a:cs typeface="B Nazanin" panose="00000400000000000000" pitchFamily="2" charset="-78"/>
              </a:rPr>
              <a:t>، گرمای تابشی، </a:t>
            </a:r>
            <a:r>
              <a:rPr lang="fa-IR" sz="3200" dirty="0" err="1" smtClean="0">
                <a:cs typeface="B Nazanin" panose="00000400000000000000" pitchFamily="2" charset="-78"/>
              </a:rPr>
              <a:t>اولترا</a:t>
            </a:r>
            <a:r>
              <a:rPr lang="fa-IR" sz="3200" dirty="0" smtClean="0">
                <a:cs typeface="B Nazanin" panose="00000400000000000000" pitchFamily="2" charset="-78"/>
              </a:rPr>
              <a:t> </a:t>
            </a:r>
            <a:r>
              <a:rPr lang="fa-IR" sz="3200" dirty="0" err="1" smtClean="0">
                <a:cs typeface="B Nazanin" panose="00000400000000000000" pitchFamily="2" charset="-78"/>
              </a:rPr>
              <a:t>ویو</a:t>
            </a:r>
            <a:endParaRPr lang="fa-IR" sz="3200" dirty="0" smtClean="0">
              <a:cs typeface="B Nazanin" panose="00000400000000000000" pitchFamily="2" charset="-78"/>
            </a:endParaRPr>
          </a:p>
        </p:txBody>
      </p:sp>
      <p:sp>
        <p:nvSpPr>
          <p:cNvPr id="8" name="Rectangle 7"/>
          <p:cNvSpPr/>
          <p:nvPr/>
        </p:nvSpPr>
        <p:spPr>
          <a:xfrm>
            <a:off x="3371190" y="3244334"/>
            <a:ext cx="261610" cy="369332"/>
          </a:xfrm>
          <a:prstGeom prst="rect">
            <a:avLst/>
          </a:prstGeom>
        </p:spPr>
        <p:txBody>
          <a:bodyPr wrap="none">
            <a:spAutoFit/>
          </a:bodyPr>
          <a:lstStyle/>
          <a:p>
            <a:r>
              <a:rPr lang="fa-IR" dirty="0" smtClean="0"/>
              <a:t>)</a:t>
            </a:r>
            <a:endParaRPr lang="fa-IR" dirty="0"/>
          </a:p>
        </p:txBody>
      </p:sp>
      <p:grpSp>
        <p:nvGrpSpPr>
          <p:cNvPr id="11" name="Group 10"/>
          <p:cNvGrpSpPr/>
          <p:nvPr/>
        </p:nvGrpSpPr>
        <p:grpSpPr>
          <a:xfrm>
            <a:off x="457200" y="228600"/>
            <a:ext cx="8229600" cy="1142121"/>
            <a:chOff x="0" y="439"/>
            <a:chExt cx="8229600" cy="1142121"/>
          </a:xfrm>
        </p:grpSpPr>
        <p:sp>
          <p:nvSpPr>
            <p:cNvPr id="12" name="Rounded Rectangle 11"/>
            <p:cNvSpPr/>
            <p:nvPr/>
          </p:nvSpPr>
          <p:spPr>
            <a:xfrm>
              <a:off x="0" y="439"/>
              <a:ext cx="8229600" cy="1142121"/>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Rounded Rectangle 4"/>
            <p:cNvSpPr/>
            <p:nvPr/>
          </p:nvSpPr>
          <p:spPr>
            <a:xfrm>
              <a:off x="55754" y="56193"/>
              <a:ext cx="8118092" cy="103061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lvl="0" algn="ctr" defTabSz="1778000" rtl="1">
                <a:lnSpc>
                  <a:spcPct val="90000"/>
                </a:lnSpc>
                <a:spcBef>
                  <a:spcPct val="0"/>
                </a:spcBef>
                <a:spcAft>
                  <a:spcPct val="35000"/>
                </a:spcAft>
              </a:pPr>
              <a:r>
                <a:rPr lang="fa-IR" sz="4000" b="1" kern="1200" dirty="0" smtClean="0">
                  <a:effectLst>
                    <a:outerShdw blurRad="38100" dist="38100" dir="2700000" algn="tl">
                      <a:srgbClr val="000000">
                        <a:alpha val="43137"/>
                      </a:srgbClr>
                    </a:outerShdw>
                  </a:effectLst>
                  <a:cs typeface="B Nazanin" panose="00000400000000000000" pitchFamily="2" charset="-78"/>
                </a:rPr>
                <a:t>دیگر اقدامات مفید در درمان</a:t>
              </a:r>
              <a:endParaRPr lang="en-US" sz="4000" kern="1200" dirty="0">
                <a:effectLst>
                  <a:outerShdw blurRad="38100" dist="38100" dir="2700000" algn="tl">
                    <a:srgbClr val="000000">
                      <a:alpha val="43137"/>
                    </a:srgbClr>
                  </a:outerShdw>
                </a:effectLst>
                <a:cs typeface="B Nazanin" panose="00000400000000000000" pitchFamily="2" charset="-78"/>
              </a:endParaRPr>
            </a:p>
          </p:txBody>
        </p:sp>
      </p:grpSp>
    </p:spTree>
    <p:extLst>
      <p:ext uri="{BB962C8B-B14F-4D97-AF65-F5344CB8AC3E}">
        <p14:creationId xmlns:p14="http://schemas.microsoft.com/office/powerpoint/2010/main" val="52972202"/>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9" name="Picture 5" descr="C:\slides\BREASTFEEDING\CD training\dr afshariani\pic\e4.bmp"/>
          <p:cNvPicPr>
            <a:picLocks noChangeAspect="1" noChangeArrowheads="1"/>
          </p:cNvPicPr>
          <p:nvPr/>
        </p:nvPicPr>
        <p:blipFill>
          <a:blip r:embed="rId2"/>
          <a:srcRect t="16797" b="16797"/>
          <a:stretch>
            <a:fillRect/>
          </a:stretch>
        </p:blipFill>
        <p:spPr bwMode="auto">
          <a:xfrm>
            <a:off x="990600" y="457200"/>
            <a:ext cx="7086600" cy="544605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8307" name="Picture 4" descr="C:\slides\BREASTFEEDING\CD training\dr afshariani\pic\c.bmp"/>
          <p:cNvPicPr>
            <a:picLocks noGrp="1" noChangeAspect="1" noChangeArrowheads="1"/>
          </p:cNvPicPr>
          <p:nvPr>
            <p:ph idx="1"/>
          </p:nvPr>
        </p:nvPicPr>
        <p:blipFill>
          <a:blip r:embed="rId3"/>
          <a:srcRect t="16405" b="17062"/>
          <a:stretch>
            <a:fillRect/>
          </a:stretch>
        </p:blipFill>
        <p:spPr>
          <a:xfrm>
            <a:off x="990600" y="484094"/>
            <a:ext cx="6904417" cy="5419165"/>
          </a:xfrm>
          <a:ln w="38100" cap="sq">
            <a:solidFill>
              <a:srgbClr val="000000"/>
            </a:solidFill>
          </a:ln>
          <a:effectLst>
            <a:outerShdw blurRad="50800" dist="38100" dir="2700000" algn="tl" rotWithShape="0">
              <a:srgbClr val="000000">
                <a:alpha val="43000"/>
              </a:srgbClr>
            </a:outerShdw>
          </a:effectLst>
        </p:spPr>
      </p:pic>
      <p:pic>
        <p:nvPicPr>
          <p:cNvPr id="98310" name="Picture 6" descr="C:\slides\BREASTFEEDING\CD training\dr afshariani\pic\ex3.bmp"/>
          <p:cNvPicPr>
            <a:picLocks noChangeAspect="1" noChangeArrowheads="1"/>
          </p:cNvPicPr>
          <p:nvPr/>
        </p:nvPicPr>
        <p:blipFill>
          <a:blip r:embed="rId4">
            <a:extLst>
              <a:ext uri="{28A0092B-C50C-407E-A947-70E740481C1C}">
                <a14:useLocalDpi xmlns:a14="http://schemas.microsoft.com/office/drawing/2010/main" val="0"/>
              </a:ext>
            </a:extLst>
          </a:blip>
          <a:srcRect t="15504" b="16666"/>
          <a:stretch>
            <a:fillRect/>
          </a:stretch>
        </p:blipFill>
        <p:spPr bwMode="auto">
          <a:xfrm>
            <a:off x="1004046" y="381000"/>
            <a:ext cx="7083491" cy="5522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9239919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98307"/>
                                        </p:tgtEl>
                                        <p:attrNameLst>
                                          <p:attrName>style.visibility</p:attrName>
                                        </p:attrNameLst>
                                      </p:cBhvr>
                                      <p:to>
                                        <p:strVal val="visible"/>
                                      </p:to>
                                    </p:set>
                                    <p:animEffect transition="in" filter="box(out)">
                                      <p:cBhvr>
                                        <p:cTn id="7" dur="500"/>
                                        <p:tgtEl>
                                          <p:spTgt spid="9830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nodeType="clickEffect">
                                  <p:stCondLst>
                                    <p:cond delay="0"/>
                                  </p:stCondLst>
                                  <p:childTnLst>
                                    <p:set>
                                      <p:cBhvr>
                                        <p:cTn id="11" dur="1" fill="hold">
                                          <p:stCondLst>
                                            <p:cond delay="0"/>
                                          </p:stCondLst>
                                        </p:cTn>
                                        <p:tgtEl>
                                          <p:spTgt spid="98310"/>
                                        </p:tgtEl>
                                        <p:attrNameLst>
                                          <p:attrName>style.visibility</p:attrName>
                                        </p:attrNameLst>
                                      </p:cBhvr>
                                      <p:to>
                                        <p:strVal val="visible"/>
                                      </p:to>
                                    </p:set>
                                    <p:animEffect transition="in" filter="box(out)">
                                      <p:cBhvr>
                                        <p:cTn id="12" dur="500"/>
                                        <p:tgtEl>
                                          <p:spTgt spid="983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357158" y="714356"/>
            <a:ext cx="8448514" cy="5786478"/>
          </a:xfrm>
        </p:spPr>
        <p:txBody>
          <a:bodyPr>
            <a:normAutofit/>
          </a:bodyPr>
          <a:lstStyle/>
          <a:p>
            <a:pPr lvl="0" algn="r" rtl="1"/>
            <a:r>
              <a:rPr lang="fa-IR" sz="2800" dirty="0" smtClean="0">
                <a:cs typeface="B Mitra" pitchFamily="2" charset="-78"/>
              </a:rPr>
              <a:t>سوالات باز عمومی برای شروع صحبت مناسبند. این سوالات به مادر فرصت میدهند تا آنچه را كه  برای او مهم مي باشد توضيح دهد . برای مثال ممکن است از مادر یک کودک  9  ماهه بپرسید:  چگونه کودکتان را تغذیه میکنید؟</a:t>
            </a:r>
            <a:endParaRPr lang="en-US" sz="2800" dirty="0" smtClean="0">
              <a:cs typeface="B Mitra" pitchFamily="2" charset="-78"/>
            </a:endParaRPr>
          </a:p>
          <a:p>
            <a:pPr lvl="0" algn="r" rtl="1"/>
            <a:r>
              <a:rPr lang="fa-IR" sz="2800" dirty="0" smtClean="0">
                <a:cs typeface="B Mitra" pitchFamily="2" charset="-78"/>
              </a:rPr>
              <a:t>بعضی اوقات به سوالات عمومی (</a:t>
            </a:r>
            <a:r>
              <a:rPr lang="en-US" sz="2800" dirty="0" smtClean="0">
                <a:cs typeface="B Mitra" pitchFamily="2" charset="-78"/>
              </a:rPr>
              <a:t> </a:t>
            </a:r>
            <a:r>
              <a:rPr lang="fa-IR" sz="2800" dirty="0" smtClean="0">
                <a:cs typeface="B Mitra" pitchFamily="2" charset="-78"/>
              </a:rPr>
              <a:t>مثل حال شما چطور است ؟ ) پاسخی مثل      « خوبم يا متشکرم» داده می شود.</a:t>
            </a:r>
            <a:endParaRPr lang="en-US" sz="2800" dirty="0" smtClean="0">
              <a:cs typeface="B Mitra" pitchFamily="2" charset="-78"/>
            </a:endParaRPr>
          </a:p>
          <a:p>
            <a:pPr lvl="0" algn="r" rtl="1"/>
            <a:r>
              <a:rPr lang="fa-IR" sz="2800" dirty="0" smtClean="0">
                <a:cs typeface="B Mitra" pitchFamily="2" charset="-78"/>
              </a:rPr>
              <a:t>پس از آن بایستی سوالی پرسیده شود که مکالمه به توسط آن ادامه يابد .</a:t>
            </a:r>
            <a:br>
              <a:rPr lang="fa-IR" sz="2800" dirty="0" smtClean="0">
                <a:cs typeface="B Mitra" pitchFamily="2" charset="-78"/>
              </a:rPr>
            </a:br>
            <a:r>
              <a:rPr lang="fa-IR" sz="2800" dirty="0" smtClean="0">
                <a:cs typeface="B Mitra" pitchFamily="2" charset="-78"/>
              </a:rPr>
              <a:t>در چنین شرایطی استفاده از سوالات خاص مفيد واقع خواهد شد . مثلاً :  میتوانید به من بگویید دیروز به عنوان غذای اصلی به کودکتان چه داده اید؟</a:t>
            </a:r>
            <a:endParaRPr lang="en-US" sz="2800" dirty="0" smtClean="0">
              <a:cs typeface="B Mitra" pitchFamily="2" charset="-78"/>
            </a:endParaRPr>
          </a:p>
          <a:p>
            <a:pPr lvl="0" algn="r" rtl="1"/>
            <a:r>
              <a:rPr lang="fa-IR" sz="2800" dirty="0" smtClean="0">
                <a:cs typeface="B Mitra" pitchFamily="2" charset="-78"/>
              </a:rPr>
              <a:t>بعضی مواقع ممکن است پرسیدن سوالات بسته لازم باشد. مثل: آیا دیروز به بچه میوه داده اید؟</a:t>
            </a:r>
            <a:endParaRPr lang="en-US" sz="2800" dirty="0" smtClean="0">
              <a:cs typeface="B Mitra" pitchFamily="2" charset="-78"/>
            </a:endParaRPr>
          </a:p>
          <a:p>
            <a:pPr lvl="0" algn="r" rtl="1"/>
            <a:r>
              <a:rPr lang="fa-IR" sz="2800" dirty="0" smtClean="0">
                <a:cs typeface="B Mitra" pitchFamily="2" charset="-78"/>
              </a:rPr>
              <a:t>وقتی پاسخ یک چنین سوالی را دریافت کردید سعی کنید با پرسیدن یک سوال باز دیگر صحبت را ادامه دهید.</a:t>
            </a:r>
            <a:endParaRPr lang="en-US" sz="2800" dirty="0" smtClean="0">
              <a:cs typeface="B Mitra" pitchFamily="2" charset="-78"/>
            </a:endParaRPr>
          </a:p>
          <a:p>
            <a:pPr algn="r" rtl="1"/>
            <a:endParaRPr lang="en-US" dirty="0"/>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762274" y="6362724"/>
            <a:ext cx="5238750" cy="495300"/>
          </a:xfrm>
          <a:prstGeom prst="rect">
            <a:avLst/>
          </a:prstGeom>
          <a:noFill/>
        </p:spPr>
      </p:pic>
      <p:pic>
        <p:nvPicPr>
          <p:cNvPr id="15362"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1" y="5786454"/>
            <a:ext cx="1409204" cy="1071546"/>
          </a:xfrm>
          <a:prstGeom prst="rect">
            <a:avLst/>
          </a:prstGeom>
          <a:noFill/>
        </p:spPr>
      </p:pic>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ctr" rtl="1"/>
            <a:r>
              <a:rPr lang="fa-IR" sz="3600" b="1" dirty="0" smtClean="0">
                <a:cs typeface="B Nazanin" panose="00000400000000000000" pitchFamily="2" charset="-78"/>
              </a:rPr>
              <a:t>6- آبسه </a:t>
            </a:r>
            <a:r>
              <a:rPr lang="fa-IR" sz="3600" b="1" dirty="0">
                <a:cs typeface="B Nazanin" panose="00000400000000000000" pitchFamily="2" charset="-78"/>
              </a:rPr>
              <a:t>پستان چیست و چه اقدامی </a:t>
            </a:r>
            <a:r>
              <a:rPr lang="fa-IR" sz="3600" b="1" dirty="0" err="1">
                <a:cs typeface="B Nazanin" panose="00000400000000000000" pitchFamily="2" charset="-78"/>
              </a:rPr>
              <a:t>بایدبرای</a:t>
            </a:r>
            <a:r>
              <a:rPr lang="fa-IR" sz="3600" b="1" dirty="0">
                <a:cs typeface="B Nazanin" panose="00000400000000000000" pitchFamily="2" charset="-78"/>
              </a:rPr>
              <a:t> بهبود وضعیت باید انجام شود؟ </a:t>
            </a:r>
            <a:endParaRPr lang="en-US" sz="3600" b="1" dirty="0">
              <a:cs typeface="B Nazanin" panose="00000400000000000000" pitchFamily="2" charset="-78"/>
            </a:endParaRPr>
          </a:p>
        </p:txBody>
      </p:sp>
    </p:spTree>
    <p:extLst>
      <p:ext uri="{BB962C8B-B14F-4D97-AF65-F5344CB8AC3E}">
        <p14:creationId xmlns:p14="http://schemas.microsoft.com/office/powerpoint/2010/main" val="20994707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r" rtl="1">
              <a:lnSpc>
                <a:spcPct val="150000"/>
              </a:lnSpc>
            </a:pPr>
            <a:r>
              <a:rPr lang="fa-IR" sz="3200" dirty="0" smtClean="0">
                <a:cs typeface="B Nazanin" panose="00000400000000000000" pitchFamily="2" charset="-78"/>
              </a:rPr>
              <a:t>تجمع </a:t>
            </a:r>
            <a:r>
              <a:rPr lang="fa-IR" sz="3200" dirty="0">
                <a:cs typeface="B Nazanin" panose="00000400000000000000" pitchFamily="2" charset="-78"/>
              </a:rPr>
              <a:t>موضعی </a:t>
            </a:r>
            <a:r>
              <a:rPr lang="fa-IR" sz="3200" dirty="0" smtClean="0">
                <a:cs typeface="B Nazanin" panose="00000400000000000000" pitchFamily="2" charset="-78"/>
              </a:rPr>
              <a:t>چرک با </a:t>
            </a:r>
            <a:r>
              <a:rPr lang="fa-IR" sz="3200" dirty="0" err="1" smtClean="0">
                <a:cs typeface="B Nazanin" panose="00000400000000000000" pitchFamily="2" charset="-78"/>
              </a:rPr>
              <a:t>جدار</a:t>
            </a:r>
            <a:r>
              <a:rPr lang="fa-IR" sz="3200" dirty="0" smtClean="0">
                <a:cs typeface="B Nazanin" panose="00000400000000000000" pitchFamily="2" charset="-78"/>
              </a:rPr>
              <a:t> مشخص در بافت عفونی</a:t>
            </a:r>
          </a:p>
          <a:p>
            <a:pPr algn="r" rtl="1">
              <a:lnSpc>
                <a:spcPct val="150000"/>
              </a:lnSpc>
            </a:pPr>
            <a:r>
              <a:rPr lang="fa-IR" sz="3200" b="1" dirty="0" smtClean="0">
                <a:cs typeface="B Nazanin" panose="00000400000000000000" pitchFamily="2" charset="-78"/>
              </a:rPr>
              <a:t>علت:</a:t>
            </a:r>
          </a:p>
          <a:p>
            <a:pPr lvl="1" algn="r" rtl="1">
              <a:lnSpc>
                <a:spcPct val="150000"/>
              </a:lnSpc>
            </a:pPr>
            <a:r>
              <a:rPr lang="fa-IR" sz="2800" dirty="0">
                <a:cs typeface="B Nazanin" panose="00000400000000000000" pitchFamily="2" charset="-78"/>
              </a:rPr>
              <a:t>عارضه </a:t>
            </a:r>
            <a:r>
              <a:rPr lang="fa-IR" sz="2800" dirty="0" err="1">
                <a:cs typeface="B Nazanin" panose="00000400000000000000" pitchFamily="2" charset="-78"/>
              </a:rPr>
              <a:t>ماستیت</a:t>
            </a:r>
            <a:r>
              <a:rPr lang="fa-IR" sz="2800" dirty="0">
                <a:cs typeface="B Nazanin" panose="00000400000000000000" pitchFamily="2" charset="-78"/>
              </a:rPr>
              <a:t> </a:t>
            </a:r>
            <a:r>
              <a:rPr lang="fa-IR" sz="2800" dirty="0" smtClean="0">
                <a:cs typeface="B Nazanin" panose="00000400000000000000" pitchFamily="2" charset="-78"/>
              </a:rPr>
              <a:t>عفونی 11%-2%</a:t>
            </a:r>
          </a:p>
          <a:p>
            <a:pPr lvl="1" algn="r" rtl="1">
              <a:lnSpc>
                <a:spcPct val="150000"/>
              </a:lnSpc>
            </a:pPr>
            <a:r>
              <a:rPr lang="fa-IR" sz="2800" dirty="0" smtClean="0">
                <a:cs typeface="B Nazanin" panose="00000400000000000000" pitchFamily="2" charset="-78"/>
              </a:rPr>
              <a:t>تقریبا همیشه بدنبال درمان نامناسب و غیرموثر </a:t>
            </a:r>
            <a:r>
              <a:rPr lang="fa-IR" sz="2800" dirty="0" err="1" smtClean="0">
                <a:cs typeface="B Nazanin" panose="00000400000000000000" pitchFamily="2" charset="-78"/>
              </a:rPr>
              <a:t>ماستیت</a:t>
            </a:r>
            <a:r>
              <a:rPr lang="fa-IR" sz="2800" dirty="0" smtClean="0">
                <a:cs typeface="B Nazanin" panose="00000400000000000000" pitchFamily="2" charset="-78"/>
              </a:rPr>
              <a:t> </a:t>
            </a:r>
          </a:p>
          <a:p>
            <a:pPr algn="r" rtl="1">
              <a:lnSpc>
                <a:spcPct val="150000"/>
              </a:lnSpc>
            </a:pPr>
            <a:r>
              <a:rPr lang="fa-IR" sz="3200" dirty="0" smtClean="0">
                <a:cs typeface="B Nazanin" panose="00000400000000000000" pitchFamily="2" charset="-78"/>
              </a:rPr>
              <a:t>علایم </a:t>
            </a:r>
            <a:r>
              <a:rPr lang="fa-IR" sz="3200" dirty="0">
                <a:cs typeface="B Nazanin" panose="00000400000000000000" pitchFamily="2" charset="-78"/>
              </a:rPr>
              <a:t>و نشانه های آن شامل </a:t>
            </a:r>
            <a:r>
              <a:rPr lang="fa-IR" sz="3200" b="1" dirty="0" smtClean="0">
                <a:cs typeface="B Nazanin" panose="00000400000000000000" pitchFamily="2" charset="-78"/>
              </a:rPr>
              <a:t>بیحالی، تهوع، </a:t>
            </a:r>
            <a:r>
              <a:rPr lang="fa-IR" sz="3200" b="1" dirty="0">
                <a:cs typeface="B Nazanin" panose="00000400000000000000" pitchFamily="2" charset="-78"/>
              </a:rPr>
              <a:t>خستگی </a:t>
            </a:r>
            <a:r>
              <a:rPr lang="fa-IR" sz="3200" b="1" dirty="0" smtClean="0">
                <a:cs typeface="B Nazanin" panose="00000400000000000000" pitchFamily="2" charset="-78"/>
              </a:rPr>
              <a:t>زیاد، </a:t>
            </a:r>
            <a:r>
              <a:rPr lang="fa-IR" sz="3200" b="1" dirty="0">
                <a:cs typeface="B Nazanin" panose="00000400000000000000" pitchFamily="2" charset="-78"/>
              </a:rPr>
              <a:t>درد عضلانی همراه </a:t>
            </a:r>
            <a:r>
              <a:rPr lang="fa-IR" sz="3200" b="1" dirty="0" smtClean="0">
                <a:cs typeface="B Nazanin" panose="00000400000000000000" pitchFamily="2" charset="-78"/>
              </a:rPr>
              <a:t>تورم و </a:t>
            </a:r>
            <a:r>
              <a:rPr lang="fa-IR" sz="3200" b="1" dirty="0">
                <a:cs typeface="B Nazanin" panose="00000400000000000000" pitchFamily="2" charset="-78"/>
              </a:rPr>
              <a:t>قرمزی موضعی </a:t>
            </a:r>
            <a:r>
              <a:rPr lang="fa-IR" sz="3200" dirty="0">
                <a:cs typeface="B Nazanin" panose="00000400000000000000" pitchFamily="2" charset="-78"/>
              </a:rPr>
              <a:t>است. </a:t>
            </a:r>
          </a:p>
        </p:txBody>
      </p:sp>
      <p:sp>
        <p:nvSpPr>
          <p:cNvPr id="7" name="Rounded Rectangle 4"/>
          <p:cNvSpPr/>
          <p:nvPr/>
        </p:nvSpPr>
        <p:spPr>
          <a:xfrm>
            <a:off x="543434" y="360554"/>
            <a:ext cx="8118092" cy="103061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lvl="0" algn="ctr" defTabSz="1778000" rtl="1">
              <a:lnSpc>
                <a:spcPct val="90000"/>
              </a:lnSpc>
              <a:spcBef>
                <a:spcPct val="0"/>
              </a:spcBef>
              <a:spcAft>
                <a:spcPct val="35000"/>
              </a:spcAft>
            </a:pPr>
            <a:endParaRPr lang="en-US" sz="4000" kern="1200" dirty="0">
              <a:effectLst>
                <a:outerShdw blurRad="38100" dist="38100" dir="2700000" algn="tl">
                  <a:srgbClr val="000000">
                    <a:alpha val="43137"/>
                  </a:srgbClr>
                </a:outerShdw>
              </a:effectLst>
              <a:cs typeface="B Nazanin" panose="00000400000000000000" pitchFamily="2" charset="-78"/>
            </a:endParaRPr>
          </a:p>
        </p:txBody>
      </p:sp>
      <p:grpSp>
        <p:nvGrpSpPr>
          <p:cNvPr id="8" name="Group 7"/>
          <p:cNvGrpSpPr/>
          <p:nvPr/>
        </p:nvGrpSpPr>
        <p:grpSpPr>
          <a:xfrm>
            <a:off x="457200" y="228600"/>
            <a:ext cx="8229600" cy="1142121"/>
            <a:chOff x="0" y="439"/>
            <a:chExt cx="8229600" cy="1142121"/>
          </a:xfrm>
        </p:grpSpPr>
        <p:sp>
          <p:nvSpPr>
            <p:cNvPr id="9" name="Rounded Rectangle 8"/>
            <p:cNvSpPr/>
            <p:nvPr/>
          </p:nvSpPr>
          <p:spPr>
            <a:xfrm>
              <a:off x="0" y="439"/>
              <a:ext cx="8229600" cy="1142121"/>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Rounded Rectangle 4"/>
            <p:cNvSpPr/>
            <p:nvPr/>
          </p:nvSpPr>
          <p:spPr>
            <a:xfrm>
              <a:off x="55754" y="56193"/>
              <a:ext cx="8118092" cy="103061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lvl="0" algn="ctr" defTabSz="1778000" rtl="1">
                <a:lnSpc>
                  <a:spcPct val="90000"/>
                </a:lnSpc>
                <a:spcBef>
                  <a:spcPct val="0"/>
                </a:spcBef>
                <a:spcAft>
                  <a:spcPct val="35000"/>
                </a:spcAft>
              </a:pPr>
              <a:r>
                <a:rPr lang="fa-IR" sz="4000" b="1" dirty="0">
                  <a:effectLst>
                    <a:outerShdw blurRad="38100" dist="38100" dir="2700000" algn="tl">
                      <a:srgbClr val="000000">
                        <a:alpha val="43137"/>
                      </a:srgbClr>
                    </a:outerShdw>
                  </a:effectLst>
                  <a:cs typeface="B Nazanin" panose="00000400000000000000" pitchFamily="2" charset="-78"/>
                </a:rPr>
                <a:t>آبسه پستان چیست </a:t>
              </a:r>
              <a:endParaRPr lang="en-US" sz="4000" kern="1200" dirty="0">
                <a:effectLst>
                  <a:outerShdw blurRad="38100" dist="38100" dir="2700000" algn="tl">
                    <a:srgbClr val="000000">
                      <a:alpha val="43137"/>
                    </a:srgbClr>
                  </a:outerShdw>
                </a:effectLst>
                <a:cs typeface="B Nazanin" panose="00000400000000000000" pitchFamily="2" charset="-78"/>
              </a:endParaRPr>
            </a:p>
          </p:txBody>
        </p:sp>
      </p:grpSp>
    </p:spTree>
    <p:extLst>
      <p:ext uri="{BB962C8B-B14F-4D97-AF65-F5344CB8AC3E}">
        <p14:creationId xmlns:p14="http://schemas.microsoft.com/office/powerpoint/2010/main" val="2623244185"/>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266" name="Picture 4" descr="healing_abscess_with_milk_bi_2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533400"/>
            <a:ext cx="4964113" cy="522016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822403"/>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r" rtl="1"/>
            <a:r>
              <a:rPr lang="fa-IR" dirty="0">
                <a:cs typeface="B Nazanin" panose="00000400000000000000" pitchFamily="2" charset="-78"/>
              </a:rPr>
              <a:t>درمان آبسه </a:t>
            </a:r>
            <a:r>
              <a:rPr lang="fa-IR" dirty="0" err="1">
                <a:cs typeface="B Nazanin" panose="00000400000000000000" pitchFamily="2" charset="-78"/>
              </a:rPr>
              <a:t>نيز</a:t>
            </a:r>
            <a:r>
              <a:rPr lang="fa-IR" dirty="0">
                <a:cs typeface="B Nazanin" panose="00000400000000000000" pitchFamily="2" charset="-78"/>
              </a:rPr>
              <a:t> </a:t>
            </a:r>
            <a:r>
              <a:rPr lang="fa-IR" dirty="0" err="1">
                <a:cs typeface="B Nazanin" panose="00000400000000000000" pitchFamily="2" charset="-78"/>
              </a:rPr>
              <a:t>شبيه</a:t>
            </a:r>
            <a:r>
              <a:rPr lang="fa-IR" dirty="0">
                <a:cs typeface="B Nazanin" panose="00000400000000000000" pitchFamily="2" charset="-78"/>
              </a:rPr>
              <a:t> </a:t>
            </a:r>
            <a:r>
              <a:rPr lang="fa-IR" dirty="0" err="1">
                <a:cs typeface="B Nazanin" panose="00000400000000000000" pitchFamily="2" charset="-78"/>
              </a:rPr>
              <a:t>ماستيت</a:t>
            </a:r>
            <a:r>
              <a:rPr lang="fa-IR" dirty="0">
                <a:cs typeface="B Nazanin" panose="00000400000000000000" pitchFamily="2" charset="-78"/>
              </a:rPr>
              <a:t> است اما </a:t>
            </a:r>
            <a:r>
              <a:rPr lang="fa-IR" dirty="0" err="1">
                <a:cs typeface="B Nazanin" panose="00000400000000000000" pitchFamily="2" charset="-78"/>
              </a:rPr>
              <a:t>ممكن</a:t>
            </a:r>
            <a:r>
              <a:rPr lang="fa-IR" dirty="0">
                <a:cs typeface="B Nazanin" panose="00000400000000000000" pitchFamily="2" charset="-78"/>
              </a:rPr>
              <a:t> است </a:t>
            </a:r>
            <a:r>
              <a:rPr lang="fa-IR" dirty="0" err="1">
                <a:cs typeface="B Nazanin" panose="00000400000000000000" pitchFamily="2" charset="-78"/>
              </a:rPr>
              <a:t>براي</a:t>
            </a:r>
            <a:r>
              <a:rPr lang="fa-IR" dirty="0">
                <a:cs typeface="B Nazanin" panose="00000400000000000000" pitchFamily="2" charset="-78"/>
              </a:rPr>
              <a:t> </a:t>
            </a:r>
            <a:r>
              <a:rPr lang="fa-IR" dirty="0" err="1">
                <a:cs typeface="B Nazanin" panose="00000400000000000000" pitchFamily="2" charset="-78"/>
              </a:rPr>
              <a:t>تخليه</a:t>
            </a:r>
            <a:r>
              <a:rPr lang="fa-IR" dirty="0">
                <a:cs typeface="B Nazanin" panose="00000400000000000000" pitchFamily="2" charset="-78"/>
              </a:rPr>
              <a:t> </a:t>
            </a:r>
            <a:r>
              <a:rPr lang="fa-IR" dirty="0" err="1">
                <a:cs typeface="B Nazanin" panose="00000400000000000000" pitchFamily="2" charset="-78"/>
              </a:rPr>
              <a:t>چرك</a:t>
            </a:r>
            <a:r>
              <a:rPr lang="fa-IR" dirty="0">
                <a:cs typeface="B Nazanin" panose="00000400000000000000" pitchFamily="2" charset="-78"/>
              </a:rPr>
              <a:t> </a:t>
            </a:r>
            <a:r>
              <a:rPr lang="fa-IR" dirty="0" err="1">
                <a:cs typeface="B Nazanin" panose="00000400000000000000" pitchFamily="2" charset="-78"/>
              </a:rPr>
              <a:t>نياز</a:t>
            </a:r>
            <a:r>
              <a:rPr lang="fa-IR" dirty="0">
                <a:cs typeface="B Nazanin" panose="00000400000000000000" pitchFamily="2" charset="-78"/>
              </a:rPr>
              <a:t> به </a:t>
            </a:r>
            <a:r>
              <a:rPr lang="fa-IR" dirty="0" err="1">
                <a:cs typeface="B Nazanin" panose="00000400000000000000" pitchFamily="2" charset="-78"/>
              </a:rPr>
              <a:t>شكافتن</a:t>
            </a:r>
            <a:r>
              <a:rPr lang="fa-IR" dirty="0">
                <a:cs typeface="B Nazanin" panose="00000400000000000000" pitchFamily="2" charset="-78"/>
              </a:rPr>
              <a:t> آبسه هم باشد</a:t>
            </a:r>
            <a:r>
              <a:rPr lang="fa-IR" dirty="0" smtClean="0">
                <a:cs typeface="B Nazanin" panose="00000400000000000000" pitchFamily="2" charset="-78"/>
              </a:rPr>
              <a:t>.</a:t>
            </a:r>
          </a:p>
          <a:p>
            <a:pPr algn="r" rtl="1"/>
            <a:r>
              <a:rPr lang="fa-IR" dirty="0" smtClean="0">
                <a:cs typeface="B Nazanin" panose="00000400000000000000" pitchFamily="2" charset="-78"/>
              </a:rPr>
              <a:t>به </a:t>
            </a:r>
            <a:r>
              <a:rPr lang="fa-IR" dirty="0">
                <a:cs typeface="B Nazanin" panose="00000400000000000000" pitchFamily="2" charset="-78"/>
              </a:rPr>
              <a:t>طور </a:t>
            </a:r>
            <a:r>
              <a:rPr lang="fa-IR" dirty="0" err="1">
                <a:cs typeface="B Nazanin" panose="00000400000000000000" pitchFamily="2" charset="-78"/>
              </a:rPr>
              <a:t>كلي</a:t>
            </a:r>
            <a:r>
              <a:rPr lang="fa-IR" dirty="0">
                <a:cs typeface="B Nazanin" panose="00000400000000000000" pitchFamily="2" charset="-78"/>
              </a:rPr>
              <a:t> </a:t>
            </a:r>
            <a:r>
              <a:rPr lang="fa-IR" dirty="0" err="1">
                <a:cs typeface="B Nazanin" panose="00000400000000000000" pitchFamily="2" charset="-78"/>
              </a:rPr>
              <a:t>تغذيه</a:t>
            </a:r>
            <a:r>
              <a:rPr lang="fa-IR" dirty="0">
                <a:cs typeface="B Nazanin" panose="00000400000000000000" pitchFamily="2" charset="-78"/>
              </a:rPr>
              <a:t> </a:t>
            </a:r>
            <a:r>
              <a:rPr lang="fa-IR" dirty="0" err="1">
                <a:cs typeface="B Nazanin" panose="00000400000000000000" pitchFamily="2" charset="-78"/>
              </a:rPr>
              <a:t>شيرخوار</a:t>
            </a:r>
            <a:r>
              <a:rPr lang="fa-IR" dirty="0">
                <a:cs typeface="B Nazanin" panose="00000400000000000000" pitchFamily="2" charset="-78"/>
              </a:rPr>
              <a:t> با </a:t>
            </a:r>
            <a:r>
              <a:rPr lang="fa-IR" dirty="0" err="1">
                <a:cs typeface="B Nazanin" panose="00000400000000000000" pitchFamily="2" charset="-78"/>
              </a:rPr>
              <a:t>شير</a:t>
            </a:r>
            <a:r>
              <a:rPr lang="fa-IR" dirty="0">
                <a:cs typeface="B Nazanin" panose="00000400000000000000" pitchFamily="2" charset="-78"/>
              </a:rPr>
              <a:t> مادر‌ از پستان مبتلا </a:t>
            </a:r>
            <a:r>
              <a:rPr lang="fa-IR" dirty="0" err="1">
                <a:cs typeface="B Nazanin" panose="00000400000000000000" pitchFamily="2" charset="-78"/>
              </a:rPr>
              <a:t>منعي</a:t>
            </a:r>
            <a:r>
              <a:rPr lang="fa-IR" dirty="0">
                <a:cs typeface="B Nazanin" panose="00000400000000000000" pitchFamily="2" charset="-78"/>
              </a:rPr>
              <a:t> ندارد مگر </a:t>
            </a:r>
            <a:r>
              <a:rPr lang="fa-IR" dirty="0" err="1">
                <a:cs typeface="B Nazanin" panose="00000400000000000000" pitchFamily="2" charset="-78"/>
              </a:rPr>
              <a:t>اين</a:t>
            </a:r>
            <a:r>
              <a:rPr lang="fa-IR" dirty="0">
                <a:cs typeface="B Nazanin" panose="00000400000000000000" pitchFamily="2" charset="-78"/>
              </a:rPr>
              <a:t> </a:t>
            </a:r>
            <a:r>
              <a:rPr lang="fa-IR" dirty="0" err="1">
                <a:cs typeface="B Nazanin" panose="00000400000000000000" pitchFamily="2" charset="-78"/>
              </a:rPr>
              <a:t>كه</a:t>
            </a:r>
            <a:r>
              <a:rPr lang="fa-IR" dirty="0">
                <a:cs typeface="B Nazanin" panose="00000400000000000000" pitchFamily="2" charset="-78"/>
              </a:rPr>
              <a:t> آبسه به </a:t>
            </a:r>
            <a:r>
              <a:rPr lang="fa-IR" dirty="0" err="1">
                <a:cs typeface="B Nazanin" panose="00000400000000000000" pitchFamily="2" charset="-78"/>
              </a:rPr>
              <a:t>مجاري</a:t>
            </a:r>
            <a:r>
              <a:rPr lang="fa-IR" dirty="0">
                <a:cs typeface="B Nazanin" panose="00000400000000000000" pitchFamily="2" charset="-78"/>
              </a:rPr>
              <a:t> </a:t>
            </a:r>
            <a:r>
              <a:rPr lang="fa-IR" dirty="0" err="1">
                <a:cs typeface="B Nazanin" panose="00000400000000000000" pitchFamily="2" charset="-78"/>
              </a:rPr>
              <a:t>شير</a:t>
            </a:r>
            <a:r>
              <a:rPr lang="fa-IR" dirty="0">
                <a:cs typeface="B Nazanin" panose="00000400000000000000" pitchFamily="2" charset="-78"/>
              </a:rPr>
              <a:t> سر باز </a:t>
            </a:r>
            <a:r>
              <a:rPr lang="fa-IR" dirty="0" err="1">
                <a:cs typeface="B Nazanin" panose="00000400000000000000" pitchFamily="2" charset="-78"/>
              </a:rPr>
              <a:t>كرده</a:t>
            </a:r>
            <a:r>
              <a:rPr lang="fa-IR" dirty="0">
                <a:cs typeface="B Nazanin" panose="00000400000000000000" pitchFamily="2" charset="-78"/>
              </a:rPr>
              <a:t> باشد. البته معمولا آبسه به </a:t>
            </a:r>
            <a:r>
              <a:rPr lang="fa-IR" dirty="0" err="1">
                <a:cs typeface="B Nazanin" panose="00000400000000000000" pitchFamily="2" charset="-78"/>
              </a:rPr>
              <a:t>بيرون</a:t>
            </a:r>
            <a:r>
              <a:rPr lang="fa-IR" dirty="0">
                <a:cs typeface="B Nazanin" panose="00000400000000000000" pitchFamily="2" charset="-78"/>
              </a:rPr>
              <a:t> از نسج پستان باز </a:t>
            </a:r>
            <a:r>
              <a:rPr lang="fa-IR" dirty="0" err="1">
                <a:cs typeface="B Nazanin" panose="00000400000000000000" pitchFamily="2" charset="-78"/>
              </a:rPr>
              <a:t>مي</a:t>
            </a:r>
            <a:r>
              <a:rPr lang="fa-IR" dirty="0">
                <a:cs typeface="B Nazanin" panose="00000400000000000000" pitchFamily="2" charset="-78"/>
              </a:rPr>
              <a:t> شود. </a:t>
            </a:r>
          </a:p>
          <a:p>
            <a:pPr algn="r" rtl="1"/>
            <a:r>
              <a:rPr lang="fa-IR" dirty="0" smtClean="0">
                <a:cs typeface="B Nazanin" panose="00000400000000000000" pitchFamily="2" charset="-78"/>
              </a:rPr>
              <a:t>اگر </a:t>
            </a:r>
            <a:r>
              <a:rPr lang="fa-IR" dirty="0">
                <a:cs typeface="B Nazanin" panose="00000400000000000000" pitchFamily="2" charset="-78"/>
              </a:rPr>
              <a:t>آبسه پستان </a:t>
            </a:r>
            <a:r>
              <a:rPr lang="fa-IR" dirty="0" err="1">
                <a:cs typeface="B Nazanin" panose="00000400000000000000" pitchFamily="2" charset="-78"/>
              </a:rPr>
              <a:t>شكافته</a:t>
            </a:r>
            <a:r>
              <a:rPr lang="fa-IR" dirty="0">
                <a:cs typeface="B Nazanin" panose="00000400000000000000" pitchFamily="2" charset="-78"/>
              </a:rPr>
              <a:t> شود و </a:t>
            </a:r>
            <a:r>
              <a:rPr lang="fa-IR" dirty="0" err="1">
                <a:cs typeface="B Nazanin" panose="00000400000000000000" pitchFamily="2" charset="-78"/>
              </a:rPr>
              <a:t>شكاف</a:t>
            </a:r>
            <a:r>
              <a:rPr lang="fa-IR" dirty="0">
                <a:cs typeface="B Nazanin" panose="00000400000000000000" pitchFamily="2" charset="-78"/>
              </a:rPr>
              <a:t> </a:t>
            </a:r>
            <a:r>
              <a:rPr lang="fa-IR" dirty="0" err="1">
                <a:cs typeface="B Nazanin" panose="00000400000000000000" pitchFamily="2" charset="-78"/>
              </a:rPr>
              <a:t>نزديك</a:t>
            </a:r>
            <a:r>
              <a:rPr lang="fa-IR" dirty="0">
                <a:cs typeface="B Nazanin" panose="00000400000000000000" pitchFamily="2" charset="-78"/>
              </a:rPr>
              <a:t> </a:t>
            </a:r>
            <a:r>
              <a:rPr lang="fa-IR" dirty="0" smtClean="0">
                <a:cs typeface="B Nazanin" panose="00000400000000000000" pitchFamily="2" charset="-78"/>
              </a:rPr>
              <a:t>در محل گرفتن پستان نباشد </a:t>
            </a:r>
            <a:r>
              <a:rPr lang="fa-IR" dirty="0">
                <a:cs typeface="B Nazanin" panose="00000400000000000000" pitchFamily="2" charset="-78"/>
              </a:rPr>
              <a:t>ادامه </a:t>
            </a:r>
            <a:r>
              <a:rPr lang="fa-IR" dirty="0" err="1">
                <a:cs typeface="B Nazanin" panose="00000400000000000000" pitchFamily="2" charset="-78"/>
              </a:rPr>
              <a:t>تغذيه</a:t>
            </a:r>
            <a:r>
              <a:rPr lang="fa-IR" dirty="0">
                <a:cs typeface="B Nazanin" panose="00000400000000000000" pitchFamily="2" charset="-78"/>
              </a:rPr>
              <a:t> از پستان مبتلا بدون </a:t>
            </a:r>
            <a:r>
              <a:rPr lang="fa-IR" dirty="0" err="1">
                <a:cs typeface="B Nazanin" panose="00000400000000000000" pitchFamily="2" charset="-78"/>
              </a:rPr>
              <a:t>اشكال</a:t>
            </a:r>
            <a:r>
              <a:rPr lang="fa-IR" dirty="0">
                <a:cs typeface="B Nazanin" panose="00000400000000000000" pitchFamily="2" charset="-78"/>
              </a:rPr>
              <a:t> است </a:t>
            </a:r>
            <a:endParaRPr lang="fa-IR" dirty="0" smtClean="0">
              <a:cs typeface="B Nazanin" panose="00000400000000000000" pitchFamily="2" charset="-78"/>
            </a:endParaRPr>
          </a:p>
          <a:p>
            <a:pPr algn="r" rtl="1"/>
            <a:r>
              <a:rPr lang="fa-IR" dirty="0" smtClean="0">
                <a:cs typeface="B Nazanin" panose="00000400000000000000" pitchFamily="2" charset="-78"/>
              </a:rPr>
              <a:t>اگر </a:t>
            </a:r>
            <a:r>
              <a:rPr lang="fa-IR" dirty="0">
                <a:cs typeface="B Nazanin" panose="00000400000000000000" pitchFamily="2" charset="-78"/>
              </a:rPr>
              <a:t>محل </a:t>
            </a:r>
            <a:r>
              <a:rPr lang="fa-IR" dirty="0" err="1">
                <a:cs typeface="B Nazanin" panose="00000400000000000000" pitchFamily="2" charset="-78"/>
              </a:rPr>
              <a:t>شكاف</a:t>
            </a:r>
            <a:r>
              <a:rPr lang="fa-IR" dirty="0">
                <a:cs typeface="B Nazanin" panose="00000400000000000000" pitchFamily="2" charset="-78"/>
              </a:rPr>
              <a:t> به </a:t>
            </a:r>
            <a:r>
              <a:rPr lang="fa-IR" dirty="0" err="1">
                <a:cs typeface="B Nazanin" panose="00000400000000000000" pitchFamily="2" charset="-78"/>
              </a:rPr>
              <a:t>نوك</a:t>
            </a:r>
            <a:r>
              <a:rPr lang="fa-IR" dirty="0">
                <a:cs typeface="B Nazanin" panose="00000400000000000000" pitchFamily="2" charset="-78"/>
              </a:rPr>
              <a:t> پستان و هاله </a:t>
            </a:r>
            <a:r>
              <a:rPr lang="fa-IR" dirty="0" err="1">
                <a:cs typeface="B Nazanin" panose="00000400000000000000" pitchFamily="2" charset="-78"/>
              </a:rPr>
              <a:t>نزديك</a:t>
            </a:r>
            <a:r>
              <a:rPr lang="fa-IR" dirty="0">
                <a:cs typeface="B Nazanin" panose="00000400000000000000" pitchFamily="2" charset="-78"/>
              </a:rPr>
              <a:t> باشد </a:t>
            </a:r>
            <a:r>
              <a:rPr lang="fa-IR" dirty="0" err="1">
                <a:cs typeface="B Nazanin" panose="00000400000000000000" pitchFamily="2" charset="-78"/>
              </a:rPr>
              <a:t>مي</a:t>
            </a:r>
            <a:r>
              <a:rPr lang="fa-IR" dirty="0">
                <a:cs typeface="B Nazanin" panose="00000400000000000000" pitchFamily="2" charset="-78"/>
              </a:rPr>
              <a:t> توانید مدت 48 تا 72 ساعت </a:t>
            </a:r>
            <a:r>
              <a:rPr lang="fa-IR" dirty="0" err="1">
                <a:cs typeface="B Nazanin" panose="00000400000000000000" pitchFamily="2" charset="-78"/>
              </a:rPr>
              <a:t>شير</a:t>
            </a:r>
            <a:r>
              <a:rPr lang="fa-IR" dirty="0">
                <a:cs typeface="B Nazanin" panose="00000400000000000000" pitchFamily="2" charset="-78"/>
              </a:rPr>
              <a:t> آن پستان را بدوشید و دور </a:t>
            </a:r>
            <a:r>
              <a:rPr lang="fa-IR" dirty="0" err="1">
                <a:cs typeface="B Nazanin" panose="00000400000000000000" pitchFamily="2" charset="-78"/>
              </a:rPr>
              <a:t>بريزید</a:t>
            </a:r>
            <a:r>
              <a:rPr lang="fa-IR" dirty="0">
                <a:cs typeface="B Nazanin" panose="00000400000000000000" pitchFamily="2" charset="-78"/>
              </a:rPr>
              <a:t> </a:t>
            </a:r>
            <a:r>
              <a:rPr lang="fa-IR" dirty="0" err="1">
                <a:cs typeface="B Nazanin" panose="00000400000000000000" pitchFamily="2" charset="-78"/>
              </a:rPr>
              <a:t>ولي</a:t>
            </a:r>
            <a:r>
              <a:rPr lang="fa-IR" dirty="0">
                <a:cs typeface="B Nazanin" panose="00000400000000000000" pitchFamily="2" charset="-78"/>
              </a:rPr>
              <a:t> </a:t>
            </a:r>
            <a:r>
              <a:rPr lang="fa-IR" dirty="0" err="1">
                <a:cs typeface="B Nazanin" panose="00000400000000000000" pitchFamily="2" charset="-78"/>
              </a:rPr>
              <a:t>تغذيه</a:t>
            </a:r>
            <a:r>
              <a:rPr lang="fa-IR" dirty="0">
                <a:cs typeface="B Nazanin" panose="00000400000000000000" pitchFamily="2" charset="-78"/>
              </a:rPr>
              <a:t> </a:t>
            </a:r>
            <a:r>
              <a:rPr lang="fa-IR" dirty="0" err="1">
                <a:cs typeface="B Nazanin" panose="00000400000000000000" pitchFamily="2" charset="-78"/>
              </a:rPr>
              <a:t>كودك</a:t>
            </a:r>
            <a:r>
              <a:rPr lang="fa-IR" dirty="0">
                <a:cs typeface="B Nazanin" panose="00000400000000000000" pitchFamily="2" charset="-78"/>
              </a:rPr>
              <a:t> را از پستان </a:t>
            </a:r>
            <a:r>
              <a:rPr lang="fa-IR" dirty="0" err="1">
                <a:cs typeface="B Nazanin" panose="00000400000000000000" pitchFamily="2" charset="-78"/>
              </a:rPr>
              <a:t>ديگر</a:t>
            </a:r>
            <a:r>
              <a:rPr lang="fa-IR" dirty="0">
                <a:cs typeface="B Nazanin" panose="00000400000000000000" pitchFamily="2" charset="-78"/>
              </a:rPr>
              <a:t> ادامه دهید.</a:t>
            </a:r>
          </a:p>
          <a:p>
            <a:pPr algn="r" rtl="1"/>
            <a:endParaRPr lang="en-US" dirty="0">
              <a:cs typeface="B Nazanin" panose="00000400000000000000" pitchFamily="2" charset="-78"/>
            </a:endParaRPr>
          </a:p>
        </p:txBody>
      </p:sp>
      <p:sp>
        <p:nvSpPr>
          <p:cNvPr id="7" name="Rounded Rectangle 4"/>
          <p:cNvSpPr/>
          <p:nvPr/>
        </p:nvSpPr>
        <p:spPr>
          <a:xfrm>
            <a:off x="543434" y="360554"/>
            <a:ext cx="8118092" cy="103061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lvl="0" algn="ctr" defTabSz="1778000" rtl="1">
              <a:lnSpc>
                <a:spcPct val="90000"/>
              </a:lnSpc>
              <a:spcBef>
                <a:spcPct val="0"/>
              </a:spcBef>
              <a:spcAft>
                <a:spcPct val="35000"/>
              </a:spcAft>
            </a:pPr>
            <a:endParaRPr lang="en-US" sz="4000" kern="1200" dirty="0">
              <a:effectLst>
                <a:outerShdw blurRad="38100" dist="38100" dir="2700000" algn="tl">
                  <a:srgbClr val="000000">
                    <a:alpha val="43137"/>
                  </a:srgbClr>
                </a:outerShdw>
              </a:effectLst>
              <a:cs typeface="B Nazanin" panose="00000400000000000000" pitchFamily="2" charset="-78"/>
            </a:endParaRPr>
          </a:p>
        </p:txBody>
      </p:sp>
      <p:grpSp>
        <p:nvGrpSpPr>
          <p:cNvPr id="8" name="Group 7"/>
          <p:cNvGrpSpPr/>
          <p:nvPr/>
        </p:nvGrpSpPr>
        <p:grpSpPr>
          <a:xfrm>
            <a:off x="457200" y="228600"/>
            <a:ext cx="8229600" cy="1142121"/>
            <a:chOff x="0" y="439"/>
            <a:chExt cx="8229600" cy="1142121"/>
          </a:xfrm>
        </p:grpSpPr>
        <p:sp>
          <p:nvSpPr>
            <p:cNvPr id="9" name="Rounded Rectangle 8"/>
            <p:cNvSpPr/>
            <p:nvPr/>
          </p:nvSpPr>
          <p:spPr>
            <a:xfrm>
              <a:off x="0" y="439"/>
              <a:ext cx="8229600" cy="1142121"/>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Rounded Rectangle 4"/>
            <p:cNvSpPr/>
            <p:nvPr/>
          </p:nvSpPr>
          <p:spPr>
            <a:xfrm>
              <a:off x="55754" y="56193"/>
              <a:ext cx="8118092" cy="103061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lvl="0" algn="ctr" defTabSz="1778000" rtl="1">
                <a:lnSpc>
                  <a:spcPct val="90000"/>
                </a:lnSpc>
                <a:spcBef>
                  <a:spcPct val="0"/>
                </a:spcBef>
                <a:spcAft>
                  <a:spcPct val="35000"/>
                </a:spcAft>
              </a:pPr>
              <a:r>
                <a:rPr lang="fa-IR" sz="4000" b="1" dirty="0" smtClean="0">
                  <a:effectLst>
                    <a:outerShdw blurRad="38100" dist="38100" dir="2700000" algn="tl">
                      <a:srgbClr val="000000">
                        <a:alpha val="43137"/>
                      </a:srgbClr>
                    </a:outerShdw>
                  </a:effectLst>
                  <a:cs typeface="B Nazanin" panose="00000400000000000000" pitchFamily="2" charset="-78"/>
                </a:rPr>
                <a:t>آبسه پستان</a:t>
              </a:r>
              <a:endParaRPr lang="en-US" sz="4000" kern="1200" dirty="0">
                <a:effectLst>
                  <a:outerShdw blurRad="38100" dist="38100" dir="2700000" algn="tl">
                    <a:srgbClr val="000000">
                      <a:alpha val="43137"/>
                    </a:srgbClr>
                  </a:outerShdw>
                </a:effectLst>
                <a:cs typeface="B Nazanin" panose="00000400000000000000" pitchFamily="2" charset="-78"/>
              </a:endParaRPr>
            </a:p>
          </p:txBody>
        </p:sp>
      </p:grpSp>
    </p:spTree>
    <p:extLst>
      <p:ext uri="{BB962C8B-B14F-4D97-AF65-F5344CB8AC3E}">
        <p14:creationId xmlns:p14="http://schemas.microsoft.com/office/powerpoint/2010/main" val="944253558"/>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ctr" rtl="1"/>
            <a:r>
              <a:rPr lang="fa-IR" sz="3600" b="1" dirty="0" smtClean="0">
                <a:cs typeface="B Nazanin" panose="00000400000000000000" pitchFamily="2" charset="-78"/>
              </a:rPr>
              <a:t>7-آیا اعمال جراحی برای زیبائی پستان روی شیردهی اثر می گذارد؟ </a:t>
            </a:r>
            <a:endParaRPr lang="en-US" sz="3600" b="1" dirty="0">
              <a:cs typeface="B Nazanin" panose="00000400000000000000" pitchFamily="2" charset="-78"/>
            </a:endParaRPr>
          </a:p>
        </p:txBody>
      </p:sp>
    </p:spTree>
    <p:extLst>
      <p:ext uri="{BB962C8B-B14F-4D97-AF65-F5344CB8AC3E}">
        <p14:creationId xmlns:p14="http://schemas.microsoft.com/office/powerpoint/2010/main" val="39600780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2362200"/>
            <a:ext cx="8229600" cy="3962400"/>
          </a:xfrm>
        </p:spPr>
        <p:txBody>
          <a:bodyPr>
            <a:normAutofit lnSpcReduction="10000"/>
          </a:bodyPr>
          <a:lstStyle/>
          <a:p>
            <a:pPr algn="r" rtl="1"/>
            <a:r>
              <a:rPr lang="fa-IR" sz="2800" dirty="0" err="1">
                <a:cs typeface="B Nazanin" panose="00000400000000000000" pitchFamily="2" charset="-78"/>
              </a:rPr>
              <a:t>مي</a:t>
            </a:r>
            <a:r>
              <a:rPr lang="fa-IR" sz="2800" dirty="0">
                <a:cs typeface="B Nazanin" panose="00000400000000000000" pitchFamily="2" charset="-78"/>
              </a:rPr>
              <a:t> تواند </a:t>
            </a:r>
            <a:r>
              <a:rPr lang="fa-IR" sz="2800" dirty="0" err="1">
                <a:cs typeface="B Nazanin" panose="00000400000000000000" pitchFamily="2" charset="-78"/>
              </a:rPr>
              <a:t>مشكلاتي</a:t>
            </a:r>
            <a:r>
              <a:rPr lang="fa-IR" sz="2800" dirty="0">
                <a:cs typeface="B Nazanin" panose="00000400000000000000" pitchFamily="2" charset="-78"/>
              </a:rPr>
              <a:t> را در رابطه با </a:t>
            </a:r>
            <a:r>
              <a:rPr lang="fa-IR" sz="2800" dirty="0" err="1">
                <a:cs typeface="B Nazanin" panose="00000400000000000000" pitchFamily="2" charset="-78"/>
              </a:rPr>
              <a:t>توليد</a:t>
            </a:r>
            <a:r>
              <a:rPr lang="fa-IR" sz="2800" dirty="0">
                <a:cs typeface="B Nazanin" panose="00000400000000000000" pitchFamily="2" charset="-78"/>
              </a:rPr>
              <a:t> </a:t>
            </a:r>
            <a:r>
              <a:rPr lang="fa-IR" sz="2800" dirty="0" err="1">
                <a:cs typeface="B Nazanin" panose="00000400000000000000" pitchFamily="2" charset="-78"/>
              </a:rPr>
              <a:t>شير</a:t>
            </a:r>
            <a:r>
              <a:rPr lang="fa-IR" sz="2800" dirty="0">
                <a:cs typeface="B Nazanin" panose="00000400000000000000" pitchFamily="2" charset="-78"/>
              </a:rPr>
              <a:t> </a:t>
            </a:r>
            <a:r>
              <a:rPr lang="fa-IR" sz="2800" dirty="0" err="1">
                <a:cs typeface="B Nazanin" panose="00000400000000000000" pitchFamily="2" charset="-78"/>
              </a:rPr>
              <a:t>ايجاد</a:t>
            </a:r>
            <a:r>
              <a:rPr lang="fa-IR" sz="2800" dirty="0">
                <a:cs typeface="B Nazanin" panose="00000400000000000000" pitchFamily="2" charset="-78"/>
              </a:rPr>
              <a:t> </a:t>
            </a:r>
            <a:r>
              <a:rPr lang="fa-IR" sz="2800" dirty="0" err="1">
                <a:cs typeface="B Nazanin" panose="00000400000000000000" pitchFamily="2" charset="-78"/>
              </a:rPr>
              <a:t>كند</a:t>
            </a:r>
            <a:r>
              <a:rPr lang="fa-IR" sz="2800" dirty="0" smtClean="0">
                <a:cs typeface="B Nazanin" panose="00000400000000000000" pitchFamily="2" charset="-78"/>
              </a:rPr>
              <a:t>.</a:t>
            </a:r>
          </a:p>
          <a:p>
            <a:pPr algn="r" rtl="1"/>
            <a:r>
              <a:rPr lang="fa-IR" sz="2800" dirty="0" err="1">
                <a:cs typeface="B Nazanin" panose="00000400000000000000" pitchFamily="2" charset="-78"/>
              </a:rPr>
              <a:t>آيا</a:t>
            </a:r>
            <a:r>
              <a:rPr lang="fa-IR" sz="2800" dirty="0">
                <a:cs typeface="B Nazanin" panose="00000400000000000000" pitchFamily="2" charset="-78"/>
              </a:rPr>
              <a:t> مادر </a:t>
            </a:r>
            <a:r>
              <a:rPr lang="fa-IR" sz="2800" dirty="0" err="1">
                <a:cs typeface="B Nazanin" panose="00000400000000000000" pitchFamily="2" charset="-78"/>
              </a:rPr>
              <a:t>پيش</a:t>
            </a:r>
            <a:r>
              <a:rPr lang="fa-IR" sz="2800" dirty="0">
                <a:cs typeface="B Nazanin" panose="00000400000000000000" pitchFamily="2" charset="-78"/>
              </a:rPr>
              <a:t> از عمل دچار </a:t>
            </a:r>
            <a:r>
              <a:rPr lang="fa-IR" sz="2800" dirty="0" err="1">
                <a:cs typeface="B Nazanin" panose="00000400000000000000" pitchFamily="2" charset="-78"/>
              </a:rPr>
              <a:t>هيپوپلازي</a:t>
            </a:r>
            <a:r>
              <a:rPr lang="fa-IR" sz="2800" dirty="0">
                <a:cs typeface="B Nazanin" panose="00000400000000000000" pitchFamily="2" charset="-78"/>
              </a:rPr>
              <a:t> </a:t>
            </a:r>
            <a:r>
              <a:rPr lang="fa-IR" sz="2800" dirty="0" err="1">
                <a:cs typeface="B Nazanin" panose="00000400000000000000" pitchFamily="2" charset="-78"/>
              </a:rPr>
              <a:t>يا</a:t>
            </a:r>
            <a:r>
              <a:rPr lang="fa-IR" sz="2800" dirty="0">
                <a:cs typeface="B Nazanin" panose="00000400000000000000" pitchFamily="2" charset="-78"/>
              </a:rPr>
              <a:t> فاصله </a:t>
            </a:r>
            <a:r>
              <a:rPr lang="fa-IR" sz="2800" dirty="0" err="1">
                <a:cs typeface="B Nazanin" panose="00000400000000000000" pitchFamily="2" charset="-78"/>
              </a:rPr>
              <a:t>بيش</a:t>
            </a:r>
            <a:r>
              <a:rPr lang="fa-IR" sz="2800" dirty="0">
                <a:cs typeface="B Nazanin" panose="00000400000000000000" pitchFamily="2" charset="-78"/>
              </a:rPr>
              <a:t> از حد </a:t>
            </a:r>
            <a:r>
              <a:rPr lang="fa-IR" sz="2800" dirty="0" err="1">
                <a:cs typeface="B Nazanin" panose="00000400000000000000" pitchFamily="2" charset="-78"/>
              </a:rPr>
              <a:t>بين</a:t>
            </a:r>
            <a:r>
              <a:rPr lang="fa-IR" sz="2800" dirty="0">
                <a:cs typeface="B Nazanin" panose="00000400000000000000" pitchFamily="2" charset="-78"/>
              </a:rPr>
              <a:t> پستان ها </a:t>
            </a:r>
            <a:r>
              <a:rPr lang="fa-IR" sz="2800" dirty="0" smtClean="0">
                <a:cs typeface="B Nazanin" panose="00000400000000000000" pitchFamily="2" charset="-78"/>
              </a:rPr>
              <a:t>بوده </a:t>
            </a:r>
            <a:r>
              <a:rPr lang="fa-IR" sz="2800" dirty="0" err="1" smtClean="0">
                <a:cs typeface="B Nazanin" panose="00000400000000000000" pitchFamily="2" charset="-78"/>
              </a:rPr>
              <a:t>يا</a:t>
            </a:r>
            <a:r>
              <a:rPr lang="fa-IR" sz="2800" dirty="0" smtClean="0">
                <a:cs typeface="B Nazanin" panose="00000400000000000000" pitchFamily="2" charset="-78"/>
              </a:rPr>
              <a:t> </a:t>
            </a:r>
            <a:r>
              <a:rPr lang="fa-IR" sz="2800" dirty="0" err="1" smtClean="0">
                <a:cs typeface="B Nazanin" panose="00000400000000000000" pitchFamily="2" charset="-78"/>
              </a:rPr>
              <a:t>خير</a:t>
            </a:r>
            <a:endParaRPr lang="fa-IR" sz="2800" dirty="0" smtClean="0">
              <a:cs typeface="B Nazanin" panose="00000400000000000000" pitchFamily="2" charset="-78"/>
            </a:endParaRPr>
          </a:p>
          <a:p>
            <a:pPr algn="r" rtl="1"/>
            <a:r>
              <a:rPr lang="fa-IR" sz="2800" dirty="0">
                <a:cs typeface="B Nazanin" panose="00000400000000000000" pitchFamily="2" charset="-78"/>
              </a:rPr>
              <a:t>آيا </a:t>
            </a:r>
            <a:r>
              <a:rPr lang="fa-IR" sz="2800" dirty="0" smtClean="0">
                <a:cs typeface="B Nazanin" panose="00000400000000000000" pitchFamily="2" charset="-78"/>
              </a:rPr>
              <a:t>نوك </a:t>
            </a:r>
            <a:r>
              <a:rPr lang="fa-IR" sz="2800" dirty="0">
                <a:cs typeface="B Nazanin" panose="00000400000000000000" pitchFamily="2" charset="-78"/>
              </a:rPr>
              <a:t>و هاله پستان داراي حس مي باشد يا خير</a:t>
            </a:r>
            <a:r>
              <a:rPr lang="fa-IR" sz="2800" dirty="0" smtClean="0">
                <a:cs typeface="B Nazanin" panose="00000400000000000000" pitchFamily="2" charset="-78"/>
              </a:rPr>
              <a:t>،</a:t>
            </a:r>
            <a:r>
              <a:rPr lang="fa-IR" sz="2800" dirty="0">
                <a:cs typeface="B Nazanin" panose="00000400000000000000" pitchFamily="2" charset="-78"/>
              </a:rPr>
              <a:t> </a:t>
            </a:r>
            <a:r>
              <a:rPr lang="fa-IR" sz="2800" dirty="0" smtClean="0">
                <a:cs typeface="B Nazanin" panose="00000400000000000000" pitchFamily="2" charset="-78"/>
              </a:rPr>
              <a:t>                    </a:t>
            </a:r>
            <a:r>
              <a:rPr lang="fa-IR" sz="2800" b="1" dirty="0" smtClean="0">
                <a:cs typeface="B Nazanin" panose="00000400000000000000" pitchFamily="2" charset="-78"/>
              </a:rPr>
              <a:t>چون نتیجه فقدان حس: </a:t>
            </a:r>
          </a:p>
          <a:p>
            <a:pPr lvl="1" algn="r" rtl="1"/>
            <a:r>
              <a:rPr lang="fa-IR" sz="2400" dirty="0" smtClean="0">
                <a:cs typeface="B Nazanin" panose="00000400000000000000" pitchFamily="2" charset="-78"/>
              </a:rPr>
              <a:t>تخريب </a:t>
            </a:r>
            <a:r>
              <a:rPr lang="fa-IR" sz="2400" dirty="0">
                <a:cs typeface="B Nazanin" panose="00000400000000000000" pitchFamily="2" charset="-78"/>
              </a:rPr>
              <a:t>عصبي </a:t>
            </a:r>
            <a:r>
              <a:rPr lang="fa-IR" sz="2400" dirty="0" smtClean="0">
                <a:cs typeface="B Nazanin" panose="00000400000000000000" pitchFamily="2" charset="-78"/>
              </a:rPr>
              <a:t>،كاهش </a:t>
            </a:r>
            <a:r>
              <a:rPr lang="fa-IR" sz="2400" dirty="0">
                <a:cs typeface="B Nazanin" panose="00000400000000000000" pitchFamily="2" charset="-78"/>
              </a:rPr>
              <a:t>تحريك نوك پستان </a:t>
            </a:r>
            <a:r>
              <a:rPr lang="fa-IR" sz="2400" dirty="0" smtClean="0">
                <a:cs typeface="B Nazanin" panose="00000400000000000000" pitchFamily="2" charset="-78"/>
              </a:rPr>
              <a:t>،كاهش </a:t>
            </a:r>
            <a:r>
              <a:rPr lang="fa-IR" sz="2400" dirty="0">
                <a:cs typeface="B Nazanin" panose="00000400000000000000" pitchFamily="2" charset="-78"/>
              </a:rPr>
              <a:t>توليد پرولاكتين </a:t>
            </a:r>
            <a:r>
              <a:rPr lang="fa-IR" sz="2400" dirty="0" smtClean="0">
                <a:cs typeface="B Nazanin" panose="00000400000000000000" pitchFamily="2" charset="-78"/>
              </a:rPr>
              <a:t>،كاهش </a:t>
            </a:r>
            <a:r>
              <a:rPr lang="fa-IR" sz="2400" dirty="0">
                <a:cs typeface="B Nazanin" panose="00000400000000000000" pitchFamily="2" charset="-78"/>
              </a:rPr>
              <a:t>توليد </a:t>
            </a:r>
            <a:r>
              <a:rPr lang="fa-IR" sz="2400" dirty="0" smtClean="0">
                <a:cs typeface="B Nazanin" panose="00000400000000000000" pitchFamily="2" charset="-78"/>
              </a:rPr>
              <a:t>شير. </a:t>
            </a:r>
          </a:p>
          <a:p>
            <a:pPr lvl="1" algn="r" rtl="1"/>
            <a:r>
              <a:rPr lang="fa-IR" sz="2400" dirty="0" smtClean="0">
                <a:cs typeface="B Nazanin" panose="00000400000000000000" pitchFamily="2" charset="-78"/>
              </a:rPr>
              <a:t>آسيب  </a:t>
            </a:r>
            <a:r>
              <a:rPr lang="fa-IR" sz="2400" dirty="0">
                <a:cs typeface="B Nazanin" panose="00000400000000000000" pitchFamily="2" charset="-78"/>
              </a:rPr>
              <a:t>نوك </a:t>
            </a:r>
            <a:r>
              <a:rPr lang="fa-IR" sz="2400" dirty="0" smtClean="0">
                <a:cs typeface="B Nazanin" panose="00000400000000000000" pitchFamily="2" charset="-78"/>
              </a:rPr>
              <a:t>پستان</a:t>
            </a:r>
          </a:p>
          <a:p>
            <a:pPr algn="r" rtl="1"/>
            <a:r>
              <a:rPr lang="fa-IR" sz="2800" dirty="0">
                <a:cs typeface="B Nazanin" panose="00000400000000000000" pitchFamily="2" charset="-78"/>
              </a:rPr>
              <a:t>برداشتن </a:t>
            </a:r>
            <a:r>
              <a:rPr lang="fa-IR" sz="2800" dirty="0" err="1">
                <a:cs typeface="B Nazanin" panose="00000400000000000000" pitchFamily="2" charset="-78"/>
              </a:rPr>
              <a:t>نوك</a:t>
            </a:r>
            <a:r>
              <a:rPr lang="fa-IR" sz="2800" dirty="0">
                <a:cs typeface="B Nazanin" panose="00000400000000000000" pitchFamily="2" charset="-78"/>
              </a:rPr>
              <a:t> پستان </a:t>
            </a:r>
            <a:r>
              <a:rPr lang="fa-IR" sz="2800" dirty="0" err="1">
                <a:cs typeface="B Nazanin" panose="00000400000000000000" pitchFamily="2" charset="-78"/>
              </a:rPr>
              <a:t>حين</a:t>
            </a:r>
            <a:r>
              <a:rPr lang="fa-IR" sz="2800" dirty="0">
                <a:cs typeface="B Nazanin" panose="00000400000000000000" pitchFamily="2" charset="-78"/>
              </a:rPr>
              <a:t> </a:t>
            </a:r>
            <a:r>
              <a:rPr lang="fa-IR" sz="2800" dirty="0" err="1" smtClean="0">
                <a:cs typeface="B Nazanin" panose="00000400000000000000" pitchFamily="2" charset="-78"/>
              </a:rPr>
              <a:t>جراحي</a:t>
            </a:r>
            <a:r>
              <a:rPr lang="fa-IR" sz="2800" dirty="0" smtClean="0">
                <a:cs typeface="B Nazanin" panose="00000400000000000000" pitchFamily="2" charset="-78"/>
              </a:rPr>
              <a:t>، توقف </a:t>
            </a:r>
            <a:r>
              <a:rPr lang="fa-IR" sz="2800" dirty="0" err="1" smtClean="0">
                <a:cs typeface="B Nazanin" panose="00000400000000000000" pitchFamily="2" charset="-78"/>
              </a:rPr>
              <a:t>جريان</a:t>
            </a:r>
            <a:r>
              <a:rPr lang="fa-IR" sz="2800" dirty="0" smtClean="0">
                <a:cs typeface="B Nazanin" panose="00000400000000000000" pitchFamily="2" charset="-78"/>
              </a:rPr>
              <a:t> </a:t>
            </a:r>
            <a:r>
              <a:rPr lang="fa-IR" sz="2800" dirty="0" err="1">
                <a:cs typeface="B Nazanin" panose="00000400000000000000" pitchFamily="2" charset="-78"/>
              </a:rPr>
              <a:t>شير</a:t>
            </a:r>
            <a:r>
              <a:rPr lang="fa-IR" sz="2800" dirty="0">
                <a:cs typeface="B Nazanin" panose="00000400000000000000" pitchFamily="2" charset="-78"/>
              </a:rPr>
              <a:t> پستان </a:t>
            </a:r>
            <a:endParaRPr lang="fa-IR" sz="2800" dirty="0" smtClean="0">
              <a:cs typeface="B Nazanin" panose="00000400000000000000" pitchFamily="2" charset="-78"/>
            </a:endParaRPr>
          </a:p>
        </p:txBody>
      </p:sp>
      <p:graphicFrame>
        <p:nvGraphicFramePr>
          <p:cNvPr id="4" name="Diagram 3"/>
          <p:cNvGraphicFramePr/>
          <p:nvPr>
            <p:extLst/>
          </p:nvPr>
        </p:nvGraphicFramePr>
        <p:xfrm>
          <a:off x="457200" y="274638"/>
          <a:ext cx="8229600" cy="20113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77878369"/>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457200" y="274638"/>
          <a:ext cx="8229600" cy="20113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Content Placeholder 2"/>
          <p:cNvSpPr>
            <a:spLocks noGrp="1"/>
          </p:cNvSpPr>
          <p:nvPr>
            <p:ph idx="1"/>
          </p:nvPr>
        </p:nvSpPr>
        <p:spPr>
          <a:xfrm>
            <a:off x="838200" y="2070100"/>
            <a:ext cx="7848600" cy="3568700"/>
          </a:xfrm>
        </p:spPr>
        <p:txBody>
          <a:bodyPr>
            <a:normAutofit fontScale="92500" lnSpcReduction="10000"/>
          </a:bodyPr>
          <a:lstStyle/>
          <a:p>
            <a:pPr algn="r" rtl="1"/>
            <a:r>
              <a:rPr lang="fa-IR" sz="2800" dirty="0">
                <a:latin typeface="Times New Roman"/>
                <a:ea typeface="Calibri"/>
                <a:cs typeface="B Nazanin"/>
              </a:rPr>
              <a:t>برش از </a:t>
            </a:r>
            <a:r>
              <a:rPr lang="fa-IR" sz="2800" dirty="0" err="1">
                <a:latin typeface="Times New Roman"/>
                <a:ea typeface="Calibri"/>
                <a:cs typeface="B Nazanin"/>
              </a:rPr>
              <a:t>روي</a:t>
            </a:r>
            <a:r>
              <a:rPr lang="fa-IR" sz="2800" dirty="0">
                <a:latin typeface="Times New Roman"/>
                <a:ea typeface="Calibri"/>
                <a:cs typeface="B Nazanin"/>
              </a:rPr>
              <a:t> هاله در </a:t>
            </a:r>
            <a:r>
              <a:rPr lang="fa-IR" sz="2800" dirty="0" err="1">
                <a:latin typeface="Times New Roman"/>
                <a:ea typeface="Calibri"/>
                <a:cs typeface="B Nazanin"/>
              </a:rPr>
              <a:t>مقايسه</a:t>
            </a:r>
            <a:r>
              <a:rPr lang="fa-IR" sz="2800" dirty="0">
                <a:latin typeface="Times New Roman"/>
                <a:ea typeface="Calibri"/>
                <a:cs typeface="B Nazanin"/>
              </a:rPr>
              <a:t> با برش </a:t>
            </a:r>
            <a:r>
              <a:rPr lang="fa-IR" sz="2800" dirty="0" err="1">
                <a:latin typeface="Times New Roman"/>
                <a:ea typeface="Calibri"/>
                <a:cs typeface="B Nazanin"/>
              </a:rPr>
              <a:t>زير</a:t>
            </a:r>
            <a:r>
              <a:rPr lang="fa-IR" sz="2800" dirty="0">
                <a:latin typeface="Times New Roman"/>
                <a:ea typeface="Calibri"/>
                <a:cs typeface="B Nazanin"/>
              </a:rPr>
              <a:t> </a:t>
            </a:r>
            <a:r>
              <a:rPr lang="fa-IR" sz="2800" dirty="0" err="1">
                <a:latin typeface="Times New Roman"/>
                <a:ea typeface="Calibri"/>
                <a:cs typeface="B Nazanin"/>
              </a:rPr>
              <a:t>پستاني</a:t>
            </a:r>
            <a:r>
              <a:rPr lang="fa-IR" sz="2800" dirty="0">
                <a:latin typeface="Times New Roman"/>
                <a:ea typeface="Calibri"/>
                <a:cs typeface="B Nazanin"/>
              </a:rPr>
              <a:t> – </a:t>
            </a:r>
            <a:r>
              <a:rPr lang="fa-IR" sz="2800" dirty="0" err="1">
                <a:latin typeface="Times New Roman"/>
                <a:ea typeface="Calibri"/>
                <a:cs typeface="B Nazanin"/>
              </a:rPr>
              <a:t>زیربغلی</a:t>
            </a:r>
            <a:r>
              <a:rPr lang="fa-IR" sz="2800" dirty="0">
                <a:latin typeface="Times New Roman"/>
                <a:ea typeface="Calibri"/>
                <a:cs typeface="B Nazanin"/>
              </a:rPr>
              <a:t> تأثیر </a:t>
            </a:r>
            <a:r>
              <a:rPr lang="fa-IR" sz="2800" dirty="0" err="1">
                <a:latin typeface="Times New Roman"/>
                <a:ea typeface="Calibri"/>
                <a:cs typeface="B Nazanin"/>
              </a:rPr>
              <a:t>بيشتري</a:t>
            </a:r>
            <a:r>
              <a:rPr lang="fa-IR" sz="2800" dirty="0">
                <a:latin typeface="Times New Roman"/>
                <a:ea typeface="Calibri"/>
                <a:cs typeface="B Nazanin"/>
              </a:rPr>
              <a:t> را در </a:t>
            </a:r>
            <a:r>
              <a:rPr lang="fa-IR" sz="2800" dirty="0" err="1">
                <a:latin typeface="Times New Roman"/>
                <a:ea typeface="Calibri"/>
                <a:cs typeface="B Nazanin"/>
              </a:rPr>
              <a:t>كاهش</a:t>
            </a:r>
            <a:r>
              <a:rPr lang="fa-IR" sz="2800" dirty="0">
                <a:latin typeface="Times New Roman"/>
                <a:ea typeface="Calibri"/>
                <a:cs typeface="B Nazanin"/>
              </a:rPr>
              <a:t> </a:t>
            </a:r>
            <a:r>
              <a:rPr lang="fa-IR" sz="2800" dirty="0" err="1">
                <a:latin typeface="Times New Roman"/>
                <a:ea typeface="Calibri"/>
                <a:cs typeface="B Nazanin"/>
              </a:rPr>
              <a:t>توليد</a:t>
            </a:r>
            <a:r>
              <a:rPr lang="fa-IR" sz="2800" dirty="0">
                <a:latin typeface="Times New Roman"/>
                <a:ea typeface="Calibri"/>
                <a:cs typeface="B Nazanin"/>
              </a:rPr>
              <a:t> </a:t>
            </a:r>
            <a:r>
              <a:rPr lang="fa-IR" sz="2800" dirty="0" err="1">
                <a:latin typeface="Times New Roman"/>
                <a:ea typeface="Calibri"/>
                <a:cs typeface="B Nazanin"/>
              </a:rPr>
              <a:t>شير</a:t>
            </a:r>
            <a:r>
              <a:rPr lang="fa-IR" sz="2800" dirty="0">
                <a:latin typeface="Times New Roman"/>
                <a:ea typeface="Calibri"/>
                <a:cs typeface="B Nazanin"/>
              </a:rPr>
              <a:t> دارد</a:t>
            </a:r>
            <a:r>
              <a:rPr lang="fa-IR" sz="2800" dirty="0" smtClean="0">
                <a:latin typeface="Times New Roman"/>
                <a:ea typeface="Calibri"/>
                <a:cs typeface="B Nazanin"/>
              </a:rPr>
              <a:t>.</a:t>
            </a:r>
          </a:p>
          <a:p>
            <a:pPr algn="r" rtl="1"/>
            <a:r>
              <a:rPr lang="fa-IR" sz="2800" dirty="0" err="1" smtClean="0">
                <a:latin typeface="Times New Roman"/>
                <a:ea typeface="Calibri"/>
                <a:cs typeface="B Nazanin"/>
              </a:rPr>
              <a:t>درتحقیقی</a:t>
            </a:r>
            <a:r>
              <a:rPr lang="fa-IR" sz="2800" dirty="0" smtClean="0">
                <a:latin typeface="Times New Roman"/>
                <a:ea typeface="Calibri"/>
                <a:cs typeface="B Nazanin"/>
              </a:rPr>
              <a:t> </a:t>
            </a:r>
            <a:r>
              <a:rPr lang="fa-IR" sz="2800" dirty="0" err="1" smtClean="0">
                <a:latin typeface="Times New Roman"/>
                <a:ea typeface="Calibri"/>
                <a:cs typeface="B Nazanin"/>
              </a:rPr>
              <a:t>ميان</a:t>
            </a:r>
            <a:r>
              <a:rPr lang="fa-IR" sz="2800" dirty="0" smtClean="0">
                <a:latin typeface="Times New Roman"/>
                <a:ea typeface="Calibri"/>
                <a:cs typeface="B Nazanin"/>
              </a:rPr>
              <a:t> </a:t>
            </a:r>
            <a:r>
              <a:rPr lang="fa-IR" sz="2800" dirty="0">
                <a:latin typeface="Times New Roman"/>
                <a:ea typeface="Calibri"/>
                <a:cs typeface="B Nazanin"/>
              </a:rPr>
              <a:t>42 </a:t>
            </a:r>
            <a:r>
              <a:rPr lang="fa-IR" sz="2800" dirty="0" err="1">
                <a:latin typeface="Times New Roman"/>
                <a:ea typeface="Calibri"/>
                <a:cs typeface="B Nazanin"/>
              </a:rPr>
              <a:t>زني</a:t>
            </a:r>
            <a:r>
              <a:rPr lang="fa-IR" sz="2800" dirty="0">
                <a:latin typeface="Times New Roman"/>
                <a:ea typeface="Calibri"/>
                <a:cs typeface="B Nazanin"/>
              </a:rPr>
              <a:t> </a:t>
            </a:r>
            <a:r>
              <a:rPr lang="fa-IR" sz="2800" dirty="0" err="1">
                <a:latin typeface="Times New Roman"/>
                <a:ea typeface="Calibri"/>
                <a:cs typeface="B Nazanin"/>
              </a:rPr>
              <a:t>كه</a:t>
            </a:r>
            <a:r>
              <a:rPr lang="fa-IR" sz="2800" dirty="0">
                <a:latin typeface="Times New Roman"/>
                <a:ea typeface="Calibri"/>
                <a:cs typeface="B Nazanin"/>
              </a:rPr>
              <a:t> </a:t>
            </a:r>
            <a:r>
              <a:rPr lang="fa-IR" sz="2800" dirty="0" err="1">
                <a:latin typeface="Times New Roman"/>
                <a:ea typeface="Calibri"/>
                <a:cs typeface="B Nazanin"/>
              </a:rPr>
              <a:t>اين</a:t>
            </a:r>
            <a:r>
              <a:rPr lang="fa-IR" sz="2800" dirty="0">
                <a:latin typeface="Times New Roman"/>
                <a:ea typeface="Calibri"/>
                <a:cs typeface="B Nazanin"/>
              </a:rPr>
              <a:t> </a:t>
            </a:r>
            <a:r>
              <a:rPr lang="fa-IR" sz="2800" dirty="0" err="1">
                <a:latin typeface="Times New Roman"/>
                <a:ea typeface="Calibri"/>
                <a:cs typeface="B Nazanin"/>
              </a:rPr>
              <a:t>جراحي</a:t>
            </a:r>
            <a:r>
              <a:rPr lang="fa-IR" sz="2800" dirty="0">
                <a:latin typeface="Times New Roman"/>
                <a:ea typeface="Calibri"/>
                <a:cs typeface="B Nazanin"/>
              </a:rPr>
              <a:t> را انجام داده بودند 27 مورد (%64) </a:t>
            </a:r>
            <a:r>
              <a:rPr lang="fa-IR" sz="2800" dirty="0" err="1">
                <a:latin typeface="Times New Roman"/>
                <a:ea typeface="Calibri"/>
                <a:cs typeface="B Nazanin"/>
              </a:rPr>
              <a:t>شيردهي</a:t>
            </a:r>
            <a:r>
              <a:rPr lang="fa-IR" sz="2800" dirty="0">
                <a:latin typeface="Times New Roman"/>
                <a:ea typeface="Calibri"/>
                <a:cs typeface="B Nazanin"/>
              </a:rPr>
              <a:t> </a:t>
            </a:r>
            <a:r>
              <a:rPr lang="fa-IR" sz="2800" dirty="0" err="1">
                <a:latin typeface="Times New Roman"/>
                <a:ea typeface="Calibri"/>
                <a:cs typeface="B Nazanin"/>
              </a:rPr>
              <a:t>ناكافي</a:t>
            </a:r>
            <a:r>
              <a:rPr lang="fa-IR" sz="2800" dirty="0">
                <a:latin typeface="Times New Roman"/>
                <a:ea typeface="Calibri"/>
                <a:cs typeface="B Nazanin"/>
              </a:rPr>
              <a:t> </a:t>
            </a:r>
            <a:r>
              <a:rPr lang="fa-IR" sz="2800" dirty="0" smtClean="0">
                <a:latin typeface="Times New Roman"/>
                <a:ea typeface="Calibri"/>
                <a:cs typeface="B Nazanin"/>
              </a:rPr>
              <a:t>داشتند. </a:t>
            </a:r>
            <a:r>
              <a:rPr lang="fa-IR" sz="2800" dirty="0">
                <a:latin typeface="Times New Roman"/>
                <a:ea typeface="Calibri"/>
                <a:cs typeface="B Nazanin"/>
              </a:rPr>
              <a:t>از </a:t>
            </a:r>
            <a:r>
              <a:rPr lang="fa-IR" sz="2800" dirty="0" err="1">
                <a:latin typeface="Times New Roman"/>
                <a:ea typeface="Calibri"/>
                <a:cs typeface="B Nazanin"/>
              </a:rPr>
              <a:t>ميان</a:t>
            </a:r>
            <a:r>
              <a:rPr lang="fa-IR" sz="2800" dirty="0">
                <a:latin typeface="Times New Roman"/>
                <a:ea typeface="Calibri"/>
                <a:cs typeface="B Nazanin"/>
              </a:rPr>
              <a:t> 42 </a:t>
            </a:r>
            <a:r>
              <a:rPr lang="fa-IR" sz="2800" dirty="0" err="1">
                <a:latin typeface="Times New Roman"/>
                <a:ea typeface="Calibri"/>
                <a:cs typeface="B Nazanin"/>
              </a:rPr>
              <a:t>زني</a:t>
            </a:r>
            <a:r>
              <a:rPr lang="fa-IR" sz="2800" dirty="0">
                <a:latin typeface="Times New Roman"/>
                <a:ea typeface="Calibri"/>
                <a:cs typeface="B Nazanin"/>
              </a:rPr>
              <a:t> </a:t>
            </a:r>
            <a:r>
              <a:rPr lang="fa-IR" sz="2800" dirty="0" err="1">
                <a:latin typeface="Times New Roman"/>
                <a:ea typeface="Calibri"/>
                <a:cs typeface="B Nazanin"/>
              </a:rPr>
              <a:t>كه</a:t>
            </a:r>
            <a:r>
              <a:rPr lang="fa-IR" sz="2800" dirty="0">
                <a:latin typeface="Times New Roman"/>
                <a:ea typeface="Calibri"/>
                <a:cs typeface="B Nazanin"/>
              </a:rPr>
              <a:t> </a:t>
            </a:r>
            <a:r>
              <a:rPr lang="fa-IR" sz="2800" dirty="0" err="1">
                <a:latin typeface="Times New Roman"/>
                <a:ea typeface="Calibri"/>
                <a:cs typeface="B Nazanin"/>
              </a:rPr>
              <a:t>اين</a:t>
            </a:r>
            <a:r>
              <a:rPr lang="fa-IR" sz="2800" dirty="0">
                <a:latin typeface="Times New Roman"/>
                <a:ea typeface="Calibri"/>
                <a:cs typeface="B Nazanin"/>
              </a:rPr>
              <a:t> </a:t>
            </a:r>
            <a:r>
              <a:rPr lang="fa-IR" sz="2800" dirty="0" err="1">
                <a:latin typeface="Times New Roman"/>
                <a:ea typeface="Calibri"/>
                <a:cs typeface="B Nazanin"/>
              </a:rPr>
              <a:t>جراحي</a:t>
            </a:r>
            <a:r>
              <a:rPr lang="fa-IR" sz="2800" dirty="0">
                <a:latin typeface="Times New Roman"/>
                <a:ea typeface="Calibri"/>
                <a:cs typeface="B Nazanin"/>
              </a:rPr>
              <a:t> را انجام نداده بودند فقط 3 مورد (</a:t>
            </a:r>
            <a:r>
              <a:rPr lang="fa-IR" sz="2800" dirty="0" err="1">
                <a:latin typeface="Times New Roman"/>
                <a:ea typeface="Calibri"/>
                <a:cs typeface="B Nazanin"/>
              </a:rPr>
              <a:t>كمتر</a:t>
            </a:r>
            <a:r>
              <a:rPr lang="fa-IR" sz="2800" dirty="0">
                <a:latin typeface="Times New Roman"/>
                <a:ea typeface="Calibri"/>
                <a:cs typeface="B Nazanin"/>
              </a:rPr>
              <a:t> از %7) </a:t>
            </a:r>
            <a:r>
              <a:rPr lang="fa-IR" sz="2800" dirty="0" err="1">
                <a:latin typeface="Times New Roman"/>
                <a:ea typeface="Calibri"/>
                <a:cs typeface="B Nazanin"/>
              </a:rPr>
              <a:t>شير</a:t>
            </a:r>
            <a:r>
              <a:rPr lang="fa-IR" sz="2800" dirty="0">
                <a:latin typeface="Times New Roman"/>
                <a:ea typeface="Calibri"/>
                <a:cs typeface="B Nazanin"/>
              </a:rPr>
              <a:t> </a:t>
            </a:r>
            <a:r>
              <a:rPr lang="fa-IR" sz="2800" dirty="0" err="1">
                <a:latin typeface="Times New Roman"/>
                <a:ea typeface="Calibri"/>
                <a:cs typeface="B Nazanin"/>
              </a:rPr>
              <a:t>كافي</a:t>
            </a:r>
            <a:r>
              <a:rPr lang="fa-IR" sz="2800" dirty="0">
                <a:latin typeface="Times New Roman"/>
                <a:ea typeface="Calibri"/>
                <a:cs typeface="B Nazanin"/>
              </a:rPr>
              <a:t> نداشتند</a:t>
            </a:r>
            <a:r>
              <a:rPr lang="fa-IR" sz="2800" dirty="0" smtClean="0">
                <a:latin typeface="Times New Roman"/>
                <a:ea typeface="Calibri"/>
                <a:cs typeface="B Nazanin"/>
              </a:rPr>
              <a:t>.</a:t>
            </a:r>
          </a:p>
          <a:p>
            <a:pPr algn="r" rtl="1"/>
            <a:r>
              <a:rPr lang="fa-IR" sz="2800" dirty="0">
                <a:latin typeface="Times New Roman"/>
                <a:ea typeface="Calibri"/>
                <a:cs typeface="B Nazanin"/>
              </a:rPr>
              <a:t>پلی </a:t>
            </a:r>
            <a:r>
              <a:rPr lang="fa-IR" sz="2800" dirty="0" err="1">
                <a:latin typeface="Times New Roman"/>
                <a:ea typeface="Calibri"/>
                <a:cs typeface="B Nazanin"/>
              </a:rPr>
              <a:t>آکری</a:t>
            </a:r>
            <a:r>
              <a:rPr lang="fa-IR" sz="2800" dirty="0">
                <a:latin typeface="Times New Roman"/>
                <a:ea typeface="Calibri"/>
                <a:cs typeface="B Nazanin"/>
              </a:rPr>
              <a:t> </a:t>
            </a:r>
            <a:r>
              <a:rPr lang="fa-IR" sz="2800" dirty="0" err="1">
                <a:latin typeface="Times New Roman"/>
                <a:ea typeface="Calibri"/>
                <a:cs typeface="B Nazanin"/>
              </a:rPr>
              <a:t>لامید</a:t>
            </a:r>
            <a:r>
              <a:rPr lang="fa-IR" sz="2800" dirty="0">
                <a:latin typeface="Times New Roman"/>
                <a:ea typeface="Calibri"/>
                <a:cs typeface="B Nazanin"/>
              </a:rPr>
              <a:t> </a:t>
            </a:r>
            <a:r>
              <a:rPr lang="fa-IR" sz="2800" dirty="0" err="1" smtClean="0">
                <a:latin typeface="Times New Roman"/>
                <a:ea typeface="Calibri"/>
                <a:cs typeface="B Nazanin"/>
              </a:rPr>
              <a:t>هیدروژل</a:t>
            </a:r>
            <a:r>
              <a:rPr lang="fa-IR" sz="2800" dirty="0" smtClean="0">
                <a:latin typeface="Times New Roman"/>
                <a:ea typeface="Calibri"/>
                <a:cs typeface="B Nazanin"/>
              </a:rPr>
              <a:t> </a:t>
            </a:r>
          </a:p>
          <a:p>
            <a:pPr lvl="1" algn="r" rtl="1"/>
            <a:r>
              <a:rPr lang="fa-IR" sz="2400" dirty="0">
                <a:latin typeface="Times New Roman"/>
                <a:ea typeface="Calibri"/>
                <a:cs typeface="B Nazanin"/>
              </a:rPr>
              <a:t>شيوع </a:t>
            </a:r>
            <a:r>
              <a:rPr lang="fa-IR" sz="2400" dirty="0" smtClean="0">
                <a:latin typeface="Times New Roman"/>
                <a:ea typeface="Calibri"/>
                <a:cs typeface="B Nazanin"/>
              </a:rPr>
              <a:t>زیاد عفونت </a:t>
            </a:r>
            <a:r>
              <a:rPr lang="fa-IR" sz="2400" dirty="0">
                <a:latin typeface="Times New Roman"/>
                <a:ea typeface="Calibri"/>
                <a:cs typeface="B Nazanin"/>
              </a:rPr>
              <a:t>پستان در حين شيردهي (نرخ ابتلا به عفونت بالاي %50) </a:t>
            </a:r>
            <a:endParaRPr lang="fa-IR" sz="2400" dirty="0" smtClean="0">
              <a:latin typeface="Times New Roman"/>
              <a:ea typeface="Calibri"/>
              <a:cs typeface="B Nazanin"/>
            </a:endParaRPr>
          </a:p>
          <a:p>
            <a:pPr lvl="1" algn="r" rtl="1"/>
            <a:r>
              <a:rPr lang="fa-IR" sz="2400" dirty="0">
                <a:latin typeface="Times New Roman"/>
                <a:ea typeface="Calibri"/>
                <a:cs typeface="B Nazanin"/>
              </a:rPr>
              <a:t>احتمال اينكه نوزاد در پايان يك ماهگي منحصراً با شير مادر تغذيه شده باشد در زنان بدون جراحي %80، در زناني كه جراحي بزرگ </a:t>
            </a:r>
            <a:r>
              <a:rPr lang="fa-IR" sz="2400" dirty="0" smtClean="0">
                <a:latin typeface="Times New Roman"/>
                <a:ea typeface="Calibri"/>
                <a:cs typeface="B Nazanin"/>
              </a:rPr>
              <a:t>کردن </a:t>
            </a:r>
            <a:r>
              <a:rPr lang="fa-IR" sz="2400" dirty="0">
                <a:latin typeface="Times New Roman"/>
                <a:ea typeface="Calibri"/>
                <a:cs typeface="B Nazanin"/>
              </a:rPr>
              <a:t>انجام داده بودند%45 </a:t>
            </a:r>
            <a:r>
              <a:rPr lang="fa-IR" sz="2400" dirty="0" smtClean="0">
                <a:latin typeface="Times New Roman"/>
                <a:ea typeface="Calibri"/>
                <a:cs typeface="B Nazanin"/>
              </a:rPr>
              <a:t>بود</a:t>
            </a:r>
          </a:p>
          <a:p>
            <a:pPr algn="r" rtl="1"/>
            <a:endParaRPr lang="en-US" dirty="0"/>
          </a:p>
        </p:txBody>
      </p:sp>
    </p:spTree>
    <p:extLst>
      <p:ext uri="{BB962C8B-B14F-4D97-AF65-F5344CB8AC3E}">
        <p14:creationId xmlns:p14="http://schemas.microsoft.com/office/powerpoint/2010/main" val="238059650"/>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457200" y="274638"/>
          <a:ext cx="8229600" cy="20113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Content Placeholder 2"/>
          <p:cNvSpPr>
            <a:spLocks noGrp="1"/>
          </p:cNvSpPr>
          <p:nvPr>
            <p:ph idx="1"/>
          </p:nvPr>
        </p:nvSpPr>
        <p:spPr>
          <a:xfrm>
            <a:off x="914400" y="1981200"/>
            <a:ext cx="7543800" cy="4419600"/>
          </a:xfrm>
        </p:spPr>
        <p:txBody>
          <a:bodyPr>
            <a:normAutofit lnSpcReduction="10000"/>
          </a:bodyPr>
          <a:lstStyle/>
          <a:p>
            <a:pPr algn="r" rtl="1"/>
            <a:r>
              <a:rPr lang="fa-IR" sz="2400" dirty="0">
                <a:latin typeface="Times New Roman"/>
                <a:ea typeface="Calibri"/>
                <a:cs typeface="B Nazanin"/>
              </a:rPr>
              <a:t>هر دو عمل </a:t>
            </a:r>
            <a:r>
              <a:rPr lang="fa-IR" sz="2400" dirty="0" err="1">
                <a:latin typeface="Times New Roman"/>
                <a:ea typeface="Calibri"/>
                <a:cs typeface="B Nazanin"/>
              </a:rPr>
              <a:t>كوچك</a:t>
            </a:r>
            <a:r>
              <a:rPr lang="fa-IR" sz="2400" dirty="0">
                <a:latin typeface="Times New Roman"/>
                <a:ea typeface="Calibri"/>
                <a:cs typeface="B Nazanin"/>
              </a:rPr>
              <a:t> </a:t>
            </a:r>
            <a:r>
              <a:rPr lang="fa-IR" sz="2400" dirty="0" err="1">
                <a:latin typeface="Times New Roman"/>
                <a:ea typeface="Calibri"/>
                <a:cs typeface="B Nazanin"/>
              </a:rPr>
              <a:t>كردن</a:t>
            </a:r>
            <a:r>
              <a:rPr lang="fa-IR" sz="2400" dirty="0">
                <a:latin typeface="Times New Roman"/>
                <a:ea typeface="Calibri"/>
                <a:cs typeface="B Nazanin"/>
              </a:rPr>
              <a:t> و بالا </a:t>
            </a:r>
            <a:r>
              <a:rPr lang="fa-IR" sz="2400" dirty="0" err="1">
                <a:latin typeface="Times New Roman"/>
                <a:ea typeface="Calibri"/>
                <a:cs typeface="B Nazanin"/>
              </a:rPr>
              <a:t>كشيدن</a:t>
            </a:r>
            <a:r>
              <a:rPr lang="fa-IR" sz="2400" dirty="0">
                <a:latin typeface="Times New Roman"/>
                <a:ea typeface="Calibri"/>
                <a:cs typeface="B Nazanin"/>
              </a:rPr>
              <a:t> پستان </a:t>
            </a:r>
            <a:r>
              <a:rPr lang="fa-IR" sz="2400" dirty="0" err="1">
                <a:latin typeface="Times New Roman"/>
                <a:ea typeface="Calibri"/>
                <a:cs typeface="B Nazanin"/>
              </a:rPr>
              <a:t>يكپارچگي</a:t>
            </a:r>
            <a:r>
              <a:rPr lang="fa-IR" sz="2400" dirty="0">
                <a:latin typeface="Times New Roman"/>
                <a:ea typeface="Calibri"/>
                <a:cs typeface="B Nazanin"/>
              </a:rPr>
              <a:t> بافت پستان را از </a:t>
            </a:r>
            <a:r>
              <a:rPr lang="fa-IR" sz="2400" dirty="0" err="1">
                <a:latin typeface="Times New Roman"/>
                <a:ea typeface="Calibri"/>
                <a:cs typeface="B Nazanin"/>
              </a:rPr>
              <a:t>بين</a:t>
            </a:r>
            <a:r>
              <a:rPr lang="fa-IR" sz="2400" dirty="0">
                <a:latin typeface="Times New Roman"/>
                <a:ea typeface="Calibri"/>
                <a:cs typeface="B Nazanin"/>
              </a:rPr>
              <a:t> </a:t>
            </a:r>
            <a:r>
              <a:rPr lang="fa-IR" sz="2400" dirty="0" err="1">
                <a:latin typeface="Times New Roman"/>
                <a:ea typeface="Calibri"/>
                <a:cs typeface="B Nazanin"/>
              </a:rPr>
              <a:t>مي</a:t>
            </a:r>
            <a:r>
              <a:rPr lang="fa-IR" sz="2400" dirty="0">
                <a:latin typeface="Times New Roman"/>
                <a:ea typeface="Calibri"/>
                <a:cs typeface="B Nazanin"/>
              </a:rPr>
              <a:t> برند و </a:t>
            </a:r>
            <a:r>
              <a:rPr lang="fa-IR" sz="2400" b="1" dirty="0">
                <a:latin typeface="Times New Roman"/>
                <a:ea typeface="Calibri"/>
                <a:cs typeface="B Nazanin"/>
              </a:rPr>
              <a:t>خطر عدم </a:t>
            </a:r>
            <a:r>
              <a:rPr lang="fa-IR" sz="2400" b="1" dirty="0" err="1">
                <a:latin typeface="Times New Roman"/>
                <a:ea typeface="Calibri"/>
                <a:cs typeface="B Nazanin"/>
              </a:rPr>
              <a:t>توليد</a:t>
            </a:r>
            <a:r>
              <a:rPr lang="fa-IR" sz="2400" b="1" dirty="0">
                <a:latin typeface="Times New Roman"/>
                <a:ea typeface="Calibri"/>
                <a:cs typeface="B Nazanin"/>
              </a:rPr>
              <a:t> </a:t>
            </a:r>
            <a:r>
              <a:rPr lang="fa-IR" sz="2400" b="1" dirty="0" err="1">
                <a:latin typeface="Times New Roman"/>
                <a:ea typeface="Calibri"/>
                <a:cs typeface="B Nazanin"/>
              </a:rPr>
              <a:t>شير</a:t>
            </a:r>
            <a:r>
              <a:rPr lang="fa-IR" sz="2400" b="1" dirty="0">
                <a:latin typeface="Times New Roman"/>
                <a:ea typeface="Calibri"/>
                <a:cs typeface="B Nazanin"/>
              </a:rPr>
              <a:t> </a:t>
            </a:r>
            <a:r>
              <a:rPr lang="fa-IR" sz="2400" b="1" dirty="0" err="1">
                <a:latin typeface="Times New Roman"/>
                <a:ea typeface="Calibri"/>
                <a:cs typeface="B Nazanin"/>
              </a:rPr>
              <a:t>كافي</a:t>
            </a:r>
            <a:r>
              <a:rPr lang="fa-IR" sz="2400" b="1" dirty="0">
                <a:latin typeface="Times New Roman"/>
                <a:ea typeface="Calibri"/>
                <a:cs typeface="B Nazanin"/>
              </a:rPr>
              <a:t> </a:t>
            </a:r>
            <a:r>
              <a:rPr lang="fa-IR" sz="2400" dirty="0">
                <a:latin typeface="Times New Roman"/>
                <a:ea typeface="Calibri"/>
                <a:cs typeface="B Nazanin"/>
              </a:rPr>
              <a:t>را </a:t>
            </a:r>
            <a:r>
              <a:rPr lang="fa-IR" sz="2400" dirty="0" err="1">
                <a:latin typeface="Times New Roman"/>
                <a:ea typeface="Calibri"/>
                <a:cs typeface="B Nazanin"/>
              </a:rPr>
              <a:t>ايجاد</a:t>
            </a:r>
            <a:r>
              <a:rPr lang="fa-IR" sz="2400" dirty="0">
                <a:latin typeface="Times New Roman"/>
                <a:ea typeface="Calibri"/>
                <a:cs typeface="B Nazanin"/>
              </a:rPr>
              <a:t> </a:t>
            </a:r>
            <a:r>
              <a:rPr lang="fa-IR" sz="2400" dirty="0" err="1">
                <a:latin typeface="Times New Roman"/>
                <a:ea typeface="Calibri"/>
                <a:cs typeface="B Nazanin"/>
              </a:rPr>
              <a:t>مي</a:t>
            </a:r>
            <a:r>
              <a:rPr lang="fa-IR" sz="2400" dirty="0">
                <a:latin typeface="Times New Roman"/>
                <a:ea typeface="Calibri"/>
                <a:cs typeface="B Nazanin"/>
              </a:rPr>
              <a:t> </a:t>
            </a:r>
            <a:r>
              <a:rPr lang="fa-IR" sz="2400" dirty="0" err="1">
                <a:latin typeface="Times New Roman"/>
                <a:ea typeface="Calibri"/>
                <a:cs typeface="B Nazanin"/>
              </a:rPr>
              <a:t>كنند</a:t>
            </a:r>
            <a:r>
              <a:rPr lang="fa-IR" sz="2400" dirty="0">
                <a:latin typeface="Times New Roman"/>
                <a:ea typeface="Calibri"/>
                <a:cs typeface="B Nazanin"/>
              </a:rPr>
              <a:t>.</a:t>
            </a:r>
            <a:endParaRPr lang="en-US" sz="2400" dirty="0" smtClean="0">
              <a:latin typeface="Times New Roman"/>
              <a:ea typeface="Calibri"/>
              <a:cs typeface="B Nazanin"/>
            </a:endParaRPr>
          </a:p>
          <a:p>
            <a:pPr algn="r" rtl="1"/>
            <a:r>
              <a:rPr lang="fa-IR" sz="2400" dirty="0" err="1" smtClean="0">
                <a:latin typeface="Times New Roman"/>
                <a:ea typeface="Calibri"/>
                <a:cs typeface="B Nazanin"/>
              </a:rPr>
              <a:t>توانايي</a:t>
            </a:r>
            <a:r>
              <a:rPr lang="fa-IR" sz="2400" dirty="0" smtClean="0">
                <a:latin typeface="Times New Roman"/>
                <a:ea typeface="Calibri"/>
                <a:cs typeface="B Nazanin"/>
              </a:rPr>
              <a:t> </a:t>
            </a:r>
            <a:r>
              <a:rPr lang="fa-IR" sz="2400" dirty="0" err="1">
                <a:latin typeface="Times New Roman"/>
                <a:ea typeface="Calibri"/>
                <a:cs typeface="B Nazanin"/>
              </a:rPr>
              <a:t>شيردهي</a:t>
            </a:r>
            <a:r>
              <a:rPr lang="fa-IR" sz="2400" dirty="0">
                <a:latin typeface="Times New Roman"/>
                <a:ea typeface="Calibri"/>
                <a:cs typeface="B Nazanin"/>
              </a:rPr>
              <a:t> </a:t>
            </a:r>
            <a:r>
              <a:rPr lang="fa-IR" sz="2400" dirty="0" err="1" smtClean="0">
                <a:latin typeface="Times New Roman"/>
                <a:ea typeface="Calibri"/>
                <a:cs typeface="B Nazanin"/>
              </a:rPr>
              <a:t>بستگي</a:t>
            </a:r>
            <a:r>
              <a:rPr lang="fa-IR" sz="2400" dirty="0" smtClean="0">
                <a:latin typeface="Times New Roman"/>
                <a:ea typeface="Calibri"/>
                <a:cs typeface="B Nazanin"/>
              </a:rPr>
              <a:t> </a:t>
            </a:r>
            <a:r>
              <a:rPr lang="fa-IR" sz="2400" dirty="0">
                <a:latin typeface="Times New Roman"/>
                <a:ea typeface="Calibri"/>
                <a:cs typeface="B Nazanin"/>
              </a:rPr>
              <a:t>به </a:t>
            </a:r>
            <a:r>
              <a:rPr lang="fa-IR" sz="2400" dirty="0" err="1">
                <a:latin typeface="Times New Roman"/>
                <a:ea typeface="Calibri"/>
                <a:cs typeface="B Nazanin"/>
              </a:rPr>
              <a:t>ميزان</a:t>
            </a:r>
            <a:r>
              <a:rPr lang="fa-IR" sz="2400" dirty="0">
                <a:latin typeface="Times New Roman"/>
                <a:ea typeface="Calibri"/>
                <a:cs typeface="B Nazanin"/>
              </a:rPr>
              <a:t> در ارتباط بودن </a:t>
            </a:r>
            <a:r>
              <a:rPr lang="fa-IR" sz="2400" dirty="0" err="1">
                <a:latin typeface="Times New Roman"/>
                <a:ea typeface="Calibri"/>
                <a:cs typeface="B Nazanin"/>
              </a:rPr>
              <a:t>مجراهاي</a:t>
            </a:r>
            <a:r>
              <a:rPr lang="fa-IR" sz="2400" dirty="0">
                <a:latin typeface="Times New Roman"/>
                <a:ea typeface="Calibri"/>
                <a:cs typeface="B Nazanin"/>
              </a:rPr>
              <a:t> </a:t>
            </a:r>
            <a:r>
              <a:rPr lang="fa-IR" sz="2400" dirty="0" err="1">
                <a:latin typeface="Times New Roman"/>
                <a:ea typeface="Calibri"/>
                <a:cs typeface="B Nazanin"/>
              </a:rPr>
              <a:t>شير</a:t>
            </a:r>
            <a:r>
              <a:rPr lang="fa-IR" sz="2400" dirty="0">
                <a:latin typeface="Times New Roman"/>
                <a:ea typeface="Calibri"/>
                <a:cs typeface="B Nazanin"/>
              </a:rPr>
              <a:t>، </a:t>
            </a:r>
            <a:r>
              <a:rPr lang="fa-IR" sz="2400" dirty="0" err="1">
                <a:latin typeface="Times New Roman"/>
                <a:ea typeface="Calibri"/>
                <a:cs typeface="B Nazanin"/>
              </a:rPr>
              <a:t>مسيرهاي</a:t>
            </a:r>
            <a:r>
              <a:rPr lang="fa-IR" sz="2400" dirty="0">
                <a:latin typeface="Times New Roman"/>
                <a:ea typeface="Calibri"/>
                <a:cs typeface="B Nazanin"/>
              </a:rPr>
              <a:t> </a:t>
            </a:r>
            <a:r>
              <a:rPr lang="fa-IR" sz="2400" dirty="0" err="1">
                <a:latin typeface="Times New Roman"/>
                <a:ea typeface="Calibri"/>
                <a:cs typeface="B Nazanin"/>
              </a:rPr>
              <a:t>عصبي</a:t>
            </a:r>
            <a:r>
              <a:rPr lang="fa-IR" sz="2400" dirty="0">
                <a:latin typeface="Times New Roman"/>
                <a:ea typeface="Calibri"/>
                <a:cs typeface="B Nazanin"/>
              </a:rPr>
              <a:t>، عروق </a:t>
            </a:r>
            <a:r>
              <a:rPr lang="fa-IR" sz="2400" dirty="0" err="1">
                <a:latin typeface="Times New Roman"/>
                <a:ea typeface="Calibri"/>
                <a:cs typeface="B Nazanin"/>
              </a:rPr>
              <a:t>تأمين</a:t>
            </a:r>
            <a:r>
              <a:rPr lang="fa-IR" sz="2400" dirty="0">
                <a:latin typeface="Times New Roman"/>
                <a:ea typeface="Calibri"/>
                <a:cs typeface="B Nazanin"/>
              </a:rPr>
              <a:t> </a:t>
            </a:r>
            <a:r>
              <a:rPr lang="fa-IR" sz="2400" dirty="0" err="1">
                <a:latin typeface="Times New Roman"/>
                <a:ea typeface="Calibri"/>
                <a:cs typeface="B Nazanin"/>
              </a:rPr>
              <a:t>كننده</a:t>
            </a:r>
            <a:r>
              <a:rPr lang="fa-IR" sz="2400" dirty="0">
                <a:latin typeface="Times New Roman"/>
                <a:ea typeface="Calibri"/>
                <a:cs typeface="B Nazanin"/>
              </a:rPr>
              <a:t> خون و </a:t>
            </a:r>
            <a:r>
              <a:rPr lang="fa-IR" sz="2400" dirty="0" err="1">
                <a:latin typeface="Times New Roman"/>
                <a:ea typeface="Calibri"/>
                <a:cs typeface="B Nazanin"/>
              </a:rPr>
              <a:t>نيز</a:t>
            </a:r>
            <a:r>
              <a:rPr lang="fa-IR" sz="2400" dirty="0">
                <a:latin typeface="Times New Roman"/>
                <a:ea typeface="Calibri"/>
                <a:cs typeface="B Nazanin"/>
              </a:rPr>
              <a:t> حجم برداشته شده از بافت غددی پستان </a:t>
            </a:r>
            <a:r>
              <a:rPr lang="fa-IR" sz="2400" dirty="0" smtClean="0">
                <a:latin typeface="Times New Roman"/>
                <a:ea typeface="Calibri"/>
                <a:cs typeface="B Nazanin"/>
              </a:rPr>
              <a:t>دارد</a:t>
            </a:r>
            <a:endParaRPr lang="en-US" sz="2400" dirty="0" smtClean="0">
              <a:latin typeface="Times New Roman"/>
              <a:ea typeface="Calibri"/>
              <a:cs typeface="B Nazanin"/>
            </a:endParaRPr>
          </a:p>
          <a:p>
            <a:pPr algn="r" rtl="1"/>
            <a:r>
              <a:rPr lang="fa-IR" sz="2400" dirty="0" err="1">
                <a:latin typeface="Times New Roman"/>
                <a:ea typeface="Calibri"/>
                <a:cs typeface="B Nazanin"/>
              </a:rPr>
              <a:t>كاهش</a:t>
            </a:r>
            <a:r>
              <a:rPr lang="fa-IR" sz="2400" dirty="0">
                <a:latin typeface="Times New Roman"/>
                <a:ea typeface="Calibri"/>
                <a:cs typeface="B Nazanin"/>
              </a:rPr>
              <a:t> </a:t>
            </a:r>
            <a:r>
              <a:rPr lang="fa-IR" sz="2400" dirty="0" err="1">
                <a:latin typeface="Times New Roman"/>
                <a:ea typeface="Calibri"/>
                <a:cs typeface="B Nazanin"/>
              </a:rPr>
              <a:t>چشمگير</a:t>
            </a:r>
            <a:r>
              <a:rPr lang="fa-IR" sz="2400" dirty="0">
                <a:latin typeface="Times New Roman"/>
                <a:ea typeface="Calibri"/>
                <a:cs typeface="B Nazanin"/>
              </a:rPr>
              <a:t> </a:t>
            </a:r>
            <a:r>
              <a:rPr lang="fa-IR" sz="2400" dirty="0" err="1">
                <a:latin typeface="Times New Roman"/>
                <a:ea typeface="Calibri"/>
                <a:cs typeface="B Nazanin"/>
              </a:rPr>
              <a:t>تغذيه</a:t>
            </a:r>
            <a:r>
              <a:rPr lang="fa-IR" sz="2400" dirty="0">
                <a:latin typeface="Times New Roman"/>
                <a:ea typeface="Calibri"/>
                <a:cs typeface="B Nazanin"/>
              </a:rPr>
              <a:t> </a:t>
            </a:r>
            <a:r>
              <a:rPr lang="fa-IR" sz="2400" dirty="0" err="1">
                <a:latin typeface="Times New Roman"/>
                <a:ea typeface="Calibri"/>
                <a:cs typeface="B Nazanin"/>
              </a:rPr>
              <a:t>انحصاري</a:t>
            </a:r>
            <a:r>
              <a:rPr lang="fa-IR" sz="2400" dirty="0">
                <a:latin typeface="Times New Roman"/>
                <a:ea typeface="Calibri"/>
                <a:cs typeface="B Nazanin"/>
              </a:rPr>
              <a:t> با </a:t>
            </a:r>
            <a:r>
              <a:rPr lang="fa-IR" sz="2400" dirty="0" err="1">
                <a:latin typeface="Times New Roman"/>
                <a:ea typeface="Calibri"/>
                <a:cs typeface="B Nazanin"/>
              </a:rPr>
              <a:t>شير</a:t>
            </a:r>
            <a:r>
              <a:rPr lang="fa-IR" sz="2400" dirty="0">
                <a:latin typeface="Times New Roman"/>
                <a:ea typeface="Calibri"/>
                <a:cs typeface="B Nazanin"/>
              </a:rPr>
              <a:t> مادر در نوزادان </a:t>
            </a:r>
            <a:r>
              <a:rPr lang="fa-IR" sz="2400" dirty="0" err="1">
                <a:latin typeface="Times New Roman"/>
                <a:ea typeface="Calibri"/>
                <a:cs typeface="B Nazanin"/>
              </a:rPr>
              <a:t>يك</a:t>
            </a:r>
            <a:r>
              <a:rPr lang="fa-IR" sz="2400" dirty="0">
                <a:latin typeface="Times New Roman"/>
                <a:ea typeface="Calibri"/>
                <a:cs typeface="B Nazanin"/>
              </a:rPr>
              <a:t> ماهه و شیرخواران چهار ماهه بود. در </a:t>
            </a:r>
            <a:r>
              <a:rPr lang="fa-IR" sz="2400" dirty="0" err="1">
                <a:latin typeface="Times New Roman"/>
                <a:ea typeface="Calibri"/>
                <a:cs typeface="B Nazanin"/>
              </a:rPr>
              <a:t>پايان</a:t>
            </a:r>
            <a:r>
              <a:rPr lang="fa-IR" sz="2400" dirty="0">
                <a:latin typeface="Times New Roman"/>
                <a:ea typeface="Calibri"/>
                <a:cs typeface="B Nazanin"/>
              </a:rPr>
              <a:t> </a:t>
            </a:r>
            <a:r>
              <a:rPr lang="fa-IR" sz="2400" dirty="0" err="1">
                <a:latin typeface="Times New Roman"/>
                <a:ea typeface="Calibri"/>
                <a:cs typeface="B Nazanin"/>
              </a:rPr>
              <a:t>يك</a:t>
            </a:r>
            <a:r>
              <a:rPr lang="fa-IR" sz="2400" dirty="0">
                <a:latin typeface="Times New Roman"/>
                <a:ea typeface="Calibri"/>
                <a:cs typeface="B Nazanin"/>
              </a:rPr>
              <a:t> </a:t>
            </a:r>
            <a:r>
              <a:rPr lang="fa-IR" sz="2400" dirty="0" err="1">
                <a:latin typeface="Times New Roman"/>
                <a:ea typeface="Calibri"/>
                <a:cs typeface="B Nazanin"/>
              </a:rPr>
              <a:t>ماهگي</a:t>
            </a:r>
            <a:r>
              <a:rPr lang="fa-IR" sz="2400" dirty="0">
                <a:latin typeface="Times New Roman"/>
                <a:ea typeface="Calibri"/>
                <a:cs typeface="B Nazanin"/>
              </a:rPr>
              <a:t> %70 درصد </a:t>
            </a:r>
            <a:r>
              <a:rPr lang="fa-IR" sz="2400" dirty="0" err="1">
                <a:latin typeface="Times New Roman"/>
                <a:ea typeface="Calibri"/>
                <a:cs typeface="B Nazanin"/>
              </a:rPr>
              <a:t>زناني</a:t>
            </a:r>
            <a:r>
              <a:rPr lang="fa-IR" sz="2400" dirty="0">
                <a:latin typeface="Times New Roman"/>
                <a:ea typeface="Calibri"/>
                <a:cs typeface="B Nazanin"/>
              </a:rPr>
              <a:t> </a:t>
            </a:r>
            <a:r>
              <a:rPr lang="fa-IR" sz="2400" dirty="0" err="1">
                <a:latin typeface="Times New Roman"/>
                <a:ea typeface="Calibri"/>
                <a:cs typeface="B Nazanin"/>
              </a:rPr>
              <a:t>كه</a:t>
            </a:r>
            <a:r>
              <a:rPr lang="fa-IR" sz="2400" dirty="0">
                <a:latin typeface="Times New Roman"/>
                <a:ea typeface="Calibri"/>
                <a:cs typeface="B Nazanin"/>
              </a:rPr>
              <a:t> </a:t>
            </a:r>
            <a:r>
              <a:rPr lang="fa-IR" sz="2400" dirty="0" err="1">
                <a:latin typeface="Times New Roman"/>
                <a:ea typeface="Calibri"/>
                <a:cs typeface="B Nazanin"/>
              </a:rPr>
              <a:t>جراحي</a:t>
            </a:r>
            <a:r>
              <a:rPr lang="fa-IR" sz="2400" dirty="0">
                <a:latin typeface="Times New Roman"/>
                <a:ea typeface="Calibri"/>
                <a:cs typeface="B Nazanin"/>
              </a:rPr>
              <a:t> </a:t>
            </a:r>
            <a:r>
              <a:rPr lang="fa-IR" sz="2400" dirty="0" err="1">
                <a:latin typeface="Times New Roman"/>
                <a:ea typeface="Calibri"/>
                <a:cs typeface="B Nazanin"/>
              </a:rPr>
              <a:t>كوچك</a:t>
            </a:r>
            <a:r>
              <a:rPr lang="fa-IR" sz="2400" dirty="0">
                <a:latin typeface="Times New Roman"/>
                <a:ea typeface="Calibri"/>
                <a:cs typeface="B Nazanin"/>
              </a:rPr>
              <a:t> </a:t>
            </a:r>
            <a:r>
              <a:rPr lang="fa-IR" sz="2400" dirty="0" err="1">
                <a:latin typeface="Times New Roman"/>
                <a:ea typeface="Calibri"/>
                <a:cs typeface="B Nazanin"/>
              </a:rPr>
              <a:t>كردن</a:t>
            </a:r>
            <a:r>
              <a:rPr lang="fa-IR" sz="2400" dirty="0">
                <a:latin typeface="Times New Roman"/>
                <a:ea typeface="Calibri"/>
                <a:cs typeface="B Nazanin"/>
              </a:rPr>
              <a:t> پستان انجام نداده بودند نوزاد خود را </a:t>
            </a:r>
            <a:r>
              <a:rPr lang="fa-IR" sz="2400" dirty="0" err="1">
                <a:latin typeface="Times New Roman"/>
                <a:ea typeface="Calibri"/>
                <a:cs typeface="B Nazanin"/>
              </a:rPr>
              <a:t>منحصراً</a:t>
            </a:r>
            <a:r>
              <a:rPr lang="fa-IR" sz="2400" dirty="0">
                <a:latin typeface="Times New Roman"/>
                <a:ea typeface="Calibri"/>
                <a:cs typeface="B Nazanin"/>
              </a:rPr>
              <a:t> با </a:t>
            </a:r>
            <a:r>
              <a:rPr lang="fa-IR" sz="2400" dirty="0" err="1">
                <a:latin typeface="Times New Roman"/>
                <a:ea typeface="Calibri"/>
                <a:cs typeface="B Nazanin"/>
              </a:rPr>
              <a:t>شير</a:t>
            </a:r>
            <a:r>
              <a:rPr lang="fa-IR" sz="2400" dirty="0">
                <a:latin typeface="Times New Roman"/>
                <a:ea typeface="Calibri"/>
                <a:cs typeface="B Nazanin"/>
              </a:rPr>
              <a:t> مادر </a:t>
            </a:r>
            <a:r>
              <a:rPr lang="fa-IR" sz="2400" dirty="0" err="1">
                <a:latin typeface="Times New Roman"/>
                <a:ea typeface="Calibri"/>
                <a:cs typeface="B Nazanin"/>
              </a:rPr>
              <a:t>تغذيه</a:t>
            </a:r>
            <a:r>
              <a:rPr lang="fa-IR" sz="2400" dirty="0">
                <a:latin typeface="Times New Roman"/>
                <a:ea typeface="Calibri"/>
                <a:cs typeface="B Nazanin"/>
              </a:rPr>
              <a:t> </a:t>
            </a:r>
            <a:r>
              <a:rPr lang="fa-IR" sz="2400" dirty="0" err="1">
                <a:latin typeface="Times New Roman"/>
                <a:ea typeface="Calibri"/>
                <a:cs typeface="B Nazanin"/>
              </a:rPr>
              <a:t>مي</a:t>
            </a:r>
            <a:r>
              <a:rPr lang="fa-IR" sz="2400" dirty="0">
                <a:latin typeface="Times New Roman"/>
                <a:ea typeface="Calibri"/>
                <a:cs typeface="B Nazanin"/>
              </a:rPr>
              <a:t> </a:t>
            </a:r>
            <a:r>
              <a:rPr lang="fa-IR" sz="2400" dirty="0" err="1">
                <a:latin typeface="Times New Roman"/>
                <a:ea typeface="Calibri"/>
                <a:cs typeface="B Nazanin"/>
              </a:rPr>
              <a:t>كردند</a:t>
            </a:r>
            <a:r>
              <a:rPr lang="fa-IR" sz="2400" dirty="0">
                <a:latin typeface="Times New Roman"/>
                <a:ea typeface="Calibri"/>
                <a:cs typeface="B Nazanin"/>
              </a:rPr>
              <a:t> در حالی که </a:t>
            </a:r>
            <a:r>
              <a:rPr lang="fa-IR" sz="2400" dirty="0" err="1">
                <a:latin typeface="Times New Roman"/>
                <a:ea typeface="Calibri"/>
                <a:cs typeface="B Nazanin"/>
              </a:rPr>
              <a:t>اين</a:t>
            </a:r>
            <a:r>
              <a:rPr lang="fa-IR" sz="2400" dirty="0">
                <a:latin typeface="Times New Roman"/>
                <a:ea typeface="Calibri"/>
                <a:cs typeface="B Nazanin"/>
              </a:rPr>
              <a:t> رقم در </a:t>
            </a:r>
            <a:r>
              <a:rPr lang="fa-IR" sz="2400" dirty="0" err="1">
                <a:latin typeface="Times New Roman"/>
                <a:ea typeface="Calibri"/>
                <a:cs typeface="B Nazanin"/>
              </a:rPr>
              <a:t>زناني</a:t>
            </a:r>
            <a:r>
              <a:rPr lang="fa-IR" sz="2400" dirty="0">
                <a:latin typeface="Times New Roman"/>
                <a:ea typeface="Calibri"/>
                <a:cs typeface="B Nazanin"/>
              </a:rPr>
              <a:t> </a:t>
            </a:r>
            <a:r>
              <a:rPr lang="fa-IR" sz="2400" dirty="0" err="1">
                <a:latin typeface="Times New Roman"/>
                <a:ea typeface="Calibri"/>
                <a:cs typeface="B Nazanin"/>
              </a:rPr>
              <a:t>كه</a:t>
            </a:r>
            <a:r>
              <a:rPr lang="fa-IR" sz="2400" dirty="0">
                <a:latin typeface="Times New Roman"/>
                <a:ea typeface="Calibri"/>
                <a:cs typeface="B Nazanin"/>
              </a:rPr>
              <a:t> </a:t>
            </a:r>
            <a:r>
              <a:rPr lang="fa-IR" sz="2400" dirty="0" err="1">
                <a:latin typeface="Times New Roman"/>
                <a:ea typeface="Calibri"/>
                <a:cs typeface="B Nazanin"/>
              </a:rPr>
              <a:t>جراحي</a:t>
            </a:r>
            <a:r>
              <a:rPr lang="fa-IR" sz="2400" dirty="0">
                <a:latin typeface="Times New Roman"/>
                <a:ea typeface="Calibri"/>
                <a:cs typeface="B Nazanin"/>
              </a:rPr>
              <a:t> </a:t>
            </a:r>
            <a:r>
              <a:rPr lang="fa-IR" sz="2400" dirty="0" err="1">
                <a:latin typeface="Times New Roman"/>
                <a:ea typeface="Calibri"/>
                <a:cs typeface="B Nazanin"/>
              </a:rPr>
              <a:t>كوچك</a:t>
            </a:r>
            <a:r>
              <a:rPr lang="fa-IR" sz="2400" dirty="0">
                <a:latin typeface="Times New Roman"/>
                <a:ea typeface="Calibri"/>
                <a:cs typeface="B Nazanin"/>
              </a:rPr>
              <a:t> </a:t>
            </a:r>
            <a:r>
              <a:rPr lang="fa-IR" sz="2400" dirty="0" err="1">
                <a:latin typeface="Times New Roman"/>
                <a:ea typeface="Calibri"/>
                <a:cs typeface="B Nazanin"/>
              </a:rPr>
              <a:t>كردن</a:t>
            </a:r>
            <a:r>
              <a:rPr lang="fa-IR" sz="2400" dirty="0">
                <a:latin typeface="Times New Roman"/>
                <a:ea typeface="Calibri"/>
                <a:cs typeface="B Nazanin"/>
              </a:rPr>
              <a:t> انجام داده بودند %21 بود. در </a:t>
            </a:r>
            <a:r>
              <a:rPr lang="fa-IR" sz="2400" dirty="0" err="1">
                <a:latin typeface="Times New Roman"/>
                <a:ea typeface="Calibri"/>
                <a:cs typeface="B Nazanin"/>
              </a:rPr>
              <a:t>پايان</a:t>
            </a:r>
            <a:r>
              <a:rPr lang="fa-IR" sz="2400" dirty="0">
                <a:latin typeface="Times New Roman"/>
                <a:ea typeface="Calibri"/>
                <a:cs typeface="B Nazanin"/>
              </a:rPr>
              <a:t> 4 </a:t>
            </a:r>
            <a:r>
              <a:rPr lang="fa-IR" sz="2400" dirty="0" err="1">
                <a:latin typeface="Times New Roman"/>
                <a:ea typeface="Calibri"/>
                <a:cs typeface="B Nazanin"/>
              </a:rPr>
              <a:t>ماهگي</a:t>
            </a:r>
            <a:r>
              <a:rPr lang="fa-IR" sz="2400" dirty="0">
                <a:latin typeface="Times New Roman"/>
                <a:ea typeface="Calibri"/>
                <a:cs typeface="B Nazanin"/>
              </a:rPr>
              <a:t> </a:t>
            </a:r>
            <a:r>
              <a:rPr lang="fa-IR" sz="2400" dirty="0" err="1">
                <a:latin typeface="Times New Roman"/>
                <a:ea typeface="Calibri"/>
                <a:cs typeface="B Nazanin"/>
              </a:rPr>
              <a:t>اين</a:t>
            </a:r>
            <a:r>
              <a:rPr lang="fa-IR" sz="2400" dirty="0">
                <a:latin typeface="Times New Roman"/>
                <a:ea typeface="Calibri"/>
                <a:cs typeface="B Nazanin"/>
              </a:rPr>
              <a:t> رقم به %22 در زنان </a:t>
            </a:r>
            <a:r>
              <a:rPr lang="fa-IR" sz="2400" dirty="0" err="1">
                <a:latin typeface="Times New Roman"/>
                <a:ea typeface="Calibri"/>
                <a:cs typeface="B Nazanin"/>
              </a:rPr>
              <a:t>جراحي</a:t>
            </a:r>
            <a:r>
              <a:rPr lang="fa-IR" sz="2400" dirty="0">
                <a:latin typeface="Times New Roman"/>
                <a:ea typeface="Calibri"/>
                <a:cs typeface="B Nazanin"/>
              </a:rPr>
              <a:t> </a:t>
            </a:r>
            <a:r>
              <a:rPr lang="fa-IR" sz="2400" dirty="0" err="1">
                <a:latin typeface="Times New Roman"/>
                <a:ea typeface="Calibri"/>
                <a:cs typeface="B Nazanin"/>
              </a:rPr>
              <a:t>نكرده</a:t>
            </a:r>
            <a:r>
              <a:rPr lang="fa-IR" sz="2400" dirty="0">
                <a:latin typeface="Times New Roman"/>
                <a:ea typeface="Calibri"/>
                <a:cs typeface="B Nazanin"/>
              </a:rPr>
              <a:t> و فقط %4 در </a:t>
            </a:r>
            <a:r>
              <a:rPr lang="fa-IR" sz="2400" dirty="0" err="1">
                <a:latin typeface="Times New Roman"/>
                <a:ea typeface="Calibri"/>
                <a:cs typeface="B Nazanin"/>
              </a:rPr>
              <a:t>زناني</a:t>
            </a:r>
            <a:r>
              <a:rPr lang="fa-IR" sz="2400" dirty="0">
                <a:latin typeface="Times New Roman"/>
                <a:ea typeface="Calibri"/>
                <a:cs typeface="B Nazanin"/>
              </a:rPr>
              <a:t> </a:t>
            </a:r>
            <a:r>
              <a:rPr lang="fa-IR" sz="2400" dirty="0" err="1">
                <a:latin typeface="Times New Roman"/>
                <a:ea typeface="Calibri"/>
                <a:cs typeface="B Nazanin"/>
              </a:rPr>
              <a:t>كه</a:t>
            </a:r>
            <a:r>
              <a:rPr lang="fa-IR" sz="2400" dirty="0">
                <a:latin typeface="Times New Roman"/>
                <a:ea typeface="Calibri"/>
                <a:cs typeface="B Nazanin"/>
              </a:rPr>
              <a:t> </a:t>
            </a:r>
            <a:r>
              <a:rPr lang="fa-IR" sz="2400" dirty="0" err="1">
                <a:latin typeface="Times New Roman"/>
                <a:ea typeface="Calibri"/>
                <a:cs typeface="B Nazanin"/>
              </a:rPr>
              <a:t>جراحي</a:t>
            </a:r>
            <a:r>
              <a:rPr lang="fa-IR" sz="2400" dirty="0">
                <a:latin typeface="Times New Roman"/>
                <a:ea typeface="Calibri"/>
                <a:cs typeface="B Nazanin"/>
              </a:rPr>
              <a:t> </a:t>
            </a:r>
            <a:r>
              <a:rPr lang="fa-IR" sz="2400" dirty="0" err="1">
                <a:latin typeface="Times New Roman"/>
                <a:ea typeface="Calibri"/>
                <a:cs typeface="B Nazanin"/>
              </a:rPr>
              <a:t>كوچك</a:t>
            </a:r>
            <a:r>
              <a:rPr lang="fa-IR" sz="2400" dirty="0">
                <a:latin typeface="Times New Roman"/>
                <a:ea typeface="Calibri"/>
                <a:cs typeface="B Nazanin"/>
              </a:rPr>
              <a:t> </a:t>
            </a:r>
            <a:r>
              <a:rPr lang="fa-IR" sz="2400" dirty="0" err="1">
                <a:latin typeface="Times New Roman"/>
                <a:ea typeface="Calibri"/>
                <a:cs typeface="B Nazanin"/>
              </a:rPr>
              <a:t>كردن</a:t>
            </a:r>
            <a:r>
              <a:rPr lang="fa-IR" sz="2400" dirty="0">
                <a:latin typeface="Times New Roman"/>
                <a:ea typeface="Calibri"/>
                <a:cs typeface="B Nazanin"/>
              </a:rPr>
              <a:t> پستان انجام داده بودند تنزل </a:t>
            </a:r>
            <a:r>
              <a:rPr lang="fa-IR" sz="2400" dirty="0" err="1">
                <a:latin typeface="Times New Roman"/>
                <a:ea typeface="Calibri"/>
                <a:cs typeface="B Nazanin"/>
              </a:rPr>
              <a:t>پيدا</a:t>
            </a:r>
            <a:r>
              <a:rPr lang="fa-IR" sz="2400" dirty="0">
                <a:latin typeface="Times New Roman"/>
                <a:ea typeface="Calibri"/>
                <a:cs typeface="B Nazanin"/>
              </a:rPr>
              <a:t> </a:t>
            </a:r>
            <a:r>
              <a:rPr lang="fa-IR" sz="2400" dirty="0" err="1">
                <a:latin typeface="Times New Roman"/>
                <a:ea typeface="Calibri"/>
                <a:cs typeface="B Nazanin"/>
              </a:rPr>
              <a:t>كرد</a:t>
            </a:r>
            <a:r>
              <a:rPr lang="fa-IR" sz="2400" dirty="0" smtClean="0">
                <a:latin typeface="Times New Roman"/>
                <a:ea typeface="Calibri"/>
                <a:cs typeface="B Nazanin"/>
              </a:rPr>
              <a:t>.</a:t>
            </a:r>
            <a:endParaRPr lang="en-US" sz="2400" dirty="0" smtClean="0">
              <a:latin typeface="Times New Roman"/>
              <a:ea typeface="Calibri"/>
              <a:cs typeface="B Nazanin"/>
            </a:endParaRPr>
          </a:p>
          <a:p>
            <a:pPr algn="r" rtl="1"/>
            <a:endParaRPr lang="en-US" sz="2400" dirty="0" smtClean="0">
              <a:latin typeface="Times New Roman"/>
              <a:ea typeface="Calibri"/>
              <a:cs typeface="B Nazanin"/>
            </a:endParaRPr>
          </a:p>
          <a:p>
            <a:pPr algn="r" rtl="1"/>
            <a:endParaRPr lang="en-US" sz="2400" dirty="0"/>
          </a:p>
        </p:txBody>
      </p:sp>
    </p:spTree>
    <p:extLst>
      <p:ext uri="{BB962C8B-B14F-4D97-AF65-F5344CB8AC3E}">
        <p14:creationId xmlns:p14="http://schemas.microsoft.com/office/powerpoint/2010/main" val="2455232461"/>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algn="r" rtl="1">
              <a:buClr>
                <a:srgbClr val="72A376"/>
              </a:buClr>
            </a:pPr>
            <a:r>
              <a:rPr lang="fa-IR" sz="3200" dirty="0" smtClean="0">
                <a:cs typeface="B Nazanin" panose="00000400000000000000" pitchFamily="2" charset="-78"/>
              </a:rPr>
              <a:t>عوامل مهم در پیشگیری بیماریهای پستان در شیردهی:</a:t>
            </a:r>
          </a:p>
          <a:p>
            <a:pPr lvl="1" algn="r" rtl="1">
              <a:buClr>
                <a:srgbClr val="72A376"/>
              </a:buClr>
            </a:pPr>
            <a:r>
              <a:rPr lang="fa-IR" sz="2800" dirty="0">
                <a:cs typeface="B Nazanin" panose="00000400000000000000" pitchFamily="2" charset="-78"/>
              </a:rPr>
              <a:t>شروع زودرس تغذیه با شیرمادر در ساعت اول پس از تولد</a:t>
            </a:r>
          </a:p>
          <a:p>
            <a:pPr lvl="1" algn="r" rtl="1">
              <a:buClr>
                <a:srgbClr val="72A376"/>
              </a:buClr>
            </a:pPr>
            <a:r>
              <a:rPr lang="fa-IR" sz="2800" dirty="0">
                <a:cs typeface="B Nazanin" panose="00000400000000000000" pitchFamily="2" charset="-78"/>
              </a:rPr>
              <a:t>وضعیت شیردهی مطلوب و گرفتن صحیح پستان </a:t>
            </a:r>
            <a:endParaRPr lang="fa-IR" sz="2800" dirty="0" smtClean="0">
              <a:cs typeface="B Nazanin" panose="00000400000000000000" pitchFamily="2" charset="-78"/>
            </a:endParaRPr>
          </a:p>
          <a:p>
            <a:pPr lvl="1" algn="r" rtl="1">
              <a:buClr>
                <a:srgbClr val="72A376"/>
              </a:buClr>
            </a:pPr>
            <a:r>
              <a:rPr lang="fa-IR" sz="2800" dirty="0">
                <a:cs typeface="B Nazanin" panose="00000400000000000000" pitchFamily="2" charset="-78"/>
              </a:rPr>
              <a:t>تغذیه مکرر و بر حسب میل و تقاضای شیرخوار</a:t>
            </a:r>
          </a:p>
          <a:p>
            <a:pPr lvl="1" algn="r" rtl="1">
              <a:buClr>
                <a:srgbClr val="72A376"/>
              </a:buClr>
            </a:pPr>
            <a:r>
              <a:rPr lang="fa-IR" sz="2800" dirty="0" err="1" smtClean="0">
                <a:cs typeface="B Nazanin" panose="00000400000000000000" pitchFamily="2" charset="-78"/>
              </a:rPr>
              <a:t>شیردوشی</a:t>
            </a:r>
            <a:r>
              <a:rPr lang="fa-IR" sz="2800" dirty="0" smtClean="0">
                <a:cs typeface="B Nazanin" panose="00000400000000000000" pitchFamily="2" charset="-78"/>
              </a:rPr>
              <a:t> در صورت عدم تخلیه پستان</a:t>
            </a:r>
            <a:endParaRPr lang="fa-IR" sz="2800" dirty="0">
              <a:cs typeface="B Nazanin" panose="00000400000000000000" pitchFamily="2" charset="-78"/>
            </a:endParaRPr>
          </a:p>
          <a:p>
            <a:pPr algn="r" rtl="1">
              <a:buClr>
                <a:srgbClr val="72A376"/>
              </a:buClr>
            </a:pPr>
            <a:r>
              <a:rPr lang="fa-IR" sz="3200" dirty="0">
                <a:cs typeface="B Nazanin" panose="00000400000000000000" pitchFamily="2" charset="-78"/>
              </a:rPr>
              <a:t>درد و زخم نوک پستان منجر به کوتاه شدن طول مدت شیردهی و یکی از شایعترین علت از شیر گرفتن زودرس </a:t>
            </a:r>
            <a:r>
              <a:rPr lang="fa-IR" sz="3200" dirty="0" smtClean="0">
                <a:cs typeface="B Nazanin" panose="00000400000000000000" pitchFamily="2" charset="-78"/>
              </a:rPr>
              <a:t>است</a:t>
            </a:r>
            <a:endParaRPr lang="fa-IR" sz="3200" dirty="0" smtClean="0">
              <a:solidFill>
                <a:srgbClr val="FF0000"/>
              </a:solidFill>
              <a:cs typeface="B Nazanin" panose="00000400000000000000" pitchFamily="2" charset="-78"/>
            </a:endParaRPr>
          </a:p>
          <a:p>
            <a:pPr algn="r" rtl="1">
              <a:buClr>
                <a:srgbClr val="72A376"/>
              </a:buClr>
            </a:pPr>
            <a:r>
              <a:rPr lang="fa-IR" sz="3200" dirty="0" smtClean="0">
                <a:solidFill>
                  <a:srgbClr val="FF0000"/>
                </a:solidFill>
                <a:cs typeface="B Nazanin" panose="00000400000000000000" pitchFamily="2" charset="-78"/>
              </a:rPr>
              <a:t>باور </a:t>
            </a:r>
            <a:r>
              <a:rPr lang="fa-IR" sz="3200" dirty="0">
                <a:solidFill>
                  <a:srgbClr val="FF0000"/>
                </a:solidFill>
                <a:cs typeface="B Nazanin" panose="00000400000000000000" pitchFamily="2" charset="-78"/>
              </a:rPr>
              <a:t>غلط</a:t>
            </a:r>
            <a:r>
              <a:rPr lang="fa-IR" sz="3200" dirty="0">
                <a:solidFill>
                  <a:prstClr val="black"/>
                </a:solidFill>
                <a:cs typeface="B Nazanin" panose="00000400000000000000" pitchFamily="2" charset="-78"/>
              </a:rPr>
              <a:t>: هر درد در پستان و نوک آن نیاز به آنتی بیوتیک </a:t>
            </a:r>
            <a:r>
              <a:rPr lang="fa-IR" sz="3200" dirty="0" smtClean="0">
                <a:solidFill>
                  <a:prstClr val="black"/>
                </a:solidFill>
                <a:cs typeface="B Nazanin" panose="00000400000000000000" pitchFamily="2" charset="-78"/>
              </a:rPr>
              <a:t>دارد و </a:t>
            </a:r>
            <a:r>
              <a:rPr lang="fa-IR" sz="3200" dirty="0" smtClean="0">
                <a:solidFill>
                  <a:srgbClr val="00B050"/>
                </a:solidFill>
                <a:cs typeface="B Nazanin" panose="00000400000000000000" pitchFamily="2" charset="-78"/>
              </a:rPr>
              <a:t>حقیقت</a:t>
            </a:r>
            <a:r>
              <a:rPr lang="fa-IR" sz="3200" dirty="0" smtClean="0">
                <a:solidFill>
                  <a:prstClr val="black"/>
                </a:solidFill>
                <a:cs typeface="B Nazanin" panose="00000400000000000000" pitchFamily="2" charset="-78"/>
              </a:rPr>
              <a:t> اینکه </a:t>
            </a:r>
            <a:r>
              <a:rPr lang="fa-IR" sz="3200" dirty="0">
                <a:solidFill>
                  <a:prstClr val="black"/>
                </a:solidFill>
                <a:cs typeface="B Nazanin" panose="00000400000000000000" pitchFamily="2" charset="-78"/>
              </a:rPr>
              <a:t>اکثر دردهای پستان میکروبی نیستند و نیاز به آنتی بیوتیک ندارند</a:t>
            </a:r>
          </a:p>
          <a:p>
            <a:pPr algn="r" rtl="1"/>
            <a:endParaRPr lang="fa-IR" dirty="0"/>
          </a:p>
        </p:txBody>
      </p:sp>
      <p:graphicFrame>
        <p:nvGraphicFramePr>
          <p:cNvPr id="5" name="Diagram 4"/>
          <p:cNvGraphicFramePr/>
          <p:nvPr>
            <p:extLst/>
          </p:nvPr>
        </p:nvGraphicFramePr>
        <p:xfrm>
          <a:off x="512954" y="284354"/>
          <a:ext cx="8118092" cy="10306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4736538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301752" y="2071678"/>
            <a:ext cx="8503920" cy="4027370"/>
          </a:xfrm>
        </p:spPr>
        <p:txBody>
          <a:bodyPr>
            <a:normAutofit/>
          </a:bodyPr>
          <a:lstStyle/>
          <a:p>
            <a:pPr algn="r" rtl="1"/>
            <a:r>
              <a:rPr lang="fa-IR" sz="3600" b="1" dirty="0" smtClean="0">
                <a:solidFill>
                  <a:schemeClr val="accent2">
                    <a:lumMod val="60000"/>
                    <a:lumOff val="40000"/>
                  </a:schemeClr>
                </a:solidFill>
                <a:cs typeface="B Titr" pitchFamily="2" charset="-78"/>
              </a:rPr>
              <a:t>مهارت 3 : استفاده از ژست ها و  پاسخ هايي كه نشاندهنده علاقه شما مي باشند.</a:t>
            </a:r>
            <a:endParaRPr lang="en-US" sz="3600" dirty="0">
              <a:solidFill>
                <a:schemeClr val="accent2">
                  <a:lumMod val="60000"/>
                  <a:lumOff val="40000"/>
                </a:schemeClr>
              </a:solidFill>
              <a:cs typeface="B Titr"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428860" y="714356"/>
            <a:ext cx="5238750" cy="495300"/>
          </a:xfrm>
          <a:prstGeom prst="rect">
            <a:avLst/>
          </a:prstGeom>
          <a:noFill/>
        </p:spPr>
      </p:pic>
      <p:pic>
        <p:nvPicPr>
          <p:cNvPr id="16386"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3461438" y="4500570"/>
            <a:ext cx="2110694" cy="1604953"/>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p:txBody>
          <a:bodyPr/>
          <a:lstStyle/>
          <a:p>
            <a:pPr algn="r" rtl="1">
              <a:buNone/>
            </a:pPr>
            <a:endParaRPr lang="en-US" dirty="0" smtClean="0"/>
          </a:p>
          <a:p>
            <a:pPr lvl="0" algn="r" rtl="1"/>
            <a:r>
              <a:rPr lang="fa-IR" sz="3200" dirty="0" smtClean="0">
                <a:cs typeface="B Mitra" pitchFamily="2" charset="-78"/>
              </a:rPr>
              <a:t>اگر خواهان ادامه صحبت يك مادر مي باشيد به او نشان دهيد كه با علاقه به صحبت هاي او گوش مي دهيد . </a:t>
            </a:r>
            <a:endParaRPr lang="en-US" sz="3200" dirty="0" smtClean="0">
              <a:cs typeface="B Mitra" pitchFamily="2" charset="-78"/>
            </a:endParaRPr>
          </a:p>
          <a:p>
            <a:pPr lvl="0" algn="r" rtl="1"/>
            <a:r>
              <a:rPr lang="fa-IR" sz="3200" dirty="0" smtClean="0">
                <a:cs typeface="B Mitra" pitchFamily="2" charset="-78"/>
              </a:rPr>
              <a:t>راه هاي نشان دادن علاقه به صحبت هاي مادر عبارتند از :</a:t>
            </a:r>
            <a:endParaRPr lang="en-US" sz="3200" dirty="0" smtClean="0">
              <a:cs typeface="B Mitra" pitchFamily="2" charset="-78"/>
            </a:endParaRPr>
          </a:p>
          <a:p>
            <a:pPr algn="r" rtl="1"/>
            <a:r>
              <a:rPr lang="fa-IR" sz="3200" dirty="0" smtClean="0">
                <a:cs typeface="B Mitra" pitchFamily="2" charset="-78"/>
              </a:rPr>
              <a:t>با ژست ها و حركاتي نظير : نگاه كردن ، سر تكان دادن و لبخند زدن</a:t>
            </a:r>
            <a:endParaRPr lang="en-US" sz="3200" dirty="0" smtClean="0">
              <a:cs typeface="B Mitra" pitchFamily="2" charset="-78"/>
            </a:endParaRPr>
          </a:p>
          <a:p>
            <a:pPr algn="r" rtl="1"/>
            <a:r>
              <a:rPr lang="fa-IR" sz="3200" dirty="0" smtClean="0">
                <a:cs typeface="B Mitra" pitchFamily="2" charset="-78"/>
              </a:rPr>
              <a:t>با عبارات ساده اي نظير : آهان ، اوهوم ، عزيزم </a:t>
            </a:r>
            <a:endParaRPr lang="en-US" sz="3200" dirty="0">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4862526"/>
            <a:ext cx="5238750" cy="495300"/>
          </a:xfrm>
          <a:prstGeom prst="rect">
            <a:avLst/>
          </a:prstGeom>
          <a:noFill/>
        </p:spPr>
      </p:pic>
      <p:pic>
        <p:nvPicPr>
          <p:cNvPr id="17410"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4000496" y="428604"/>
            <a:ext cx="1828847" cy="1390639"/>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301752" y="2500306"/>
            <a:ext cx="8503920" cy="3598742"/>
          </a:xfrm>
        </p:spPr>
        <p:txBody>
          <a:bodyPr/>
          <a:lstStyle/>
          <a:p>
            <a:pPr algn="r" rtl="1"/>
            <a:r>
              <a:rPr lang="en-US" dirty="0" smtClean="0">
                <a:solidFill>
                  <a:schemeClr val="accent2">
                    <a:lumMod val="60000"/>
                    <a:lumOff val="40000"/>
                  </a:schemeClr>
                </a:solidFill>
              </a:rPr>
              <a:t>  </a:t>
            </a:r>
            <a:r>
              <a:rPr lang="fa-IR" sz="3200" b="1" dirty="0" smtClean="0">
                <a:solidFill>
                  <a:schemeClr val="accent2">
                    <a:lumMod val="60000"/>
                    <a:lumOff val="40000"/>
                  </a:schemeClr>
                </a:solidFill>
                <a:cs typeface="B Titr" pitchFamily="2" charset="-78"/>
              </a:rPr>
              <a:t>مهارت 4 : تكرار دوباره گفته هاي مادر </a:t>
            </a:r>
            <a:endParaRPr lang="en-US" sz="3200" dirty="0">
              <a:solidFill>
                <a:schemeClr val="accent2">
                  <a:lumMod val="60000"/>
                  <a:lumOff val="40000"/>
                </a:schemeClr>
              </a:solidFill>
              <a:cs typeface="B Titr"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3190902" y="3362328"/>
            <a:ext cx="5238750" cy="495300"/>
          </a:xfrm>
          <a:prstGeom prst="rect">
            <a:avLst/>
          </a:prstGeom>
          <a:noFill/>
        </p:spPr>
      </p:pic>
      <p:pic>
        <p:nvPicPr>
          <p:cNvPr id="18434"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3857620" y="357166"/>
            <a:ext cx="2041812" cy="1552576"/>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0100" y="274638"/>
            <a:ext cx="7686700" cy="796908"/>
          </a:xfrm>
        </p:spPr>
        <p:txBody>
          <a:bodyPr>
            <a:normAutofit fontScale="90000"/>
          </a:bodyPr>
          <a:lstStyle/>
          <a:p>
            <a:pPr algn="ctr"/>
            <a:r>
              <a:rPr lang="fa-IR" sz="6000" dirty="0" smtClean="0">
                <a:solidFill>
                  <a:schemeClr val="accent2">
                    <a:lumMod val="75000"/>
                  </a:schemeClr>
                </a:solidFill>
                <a:cs typeface="2  Titr" pitchFamily="2" charset="-78"/>
              </a:rPr>
              <a:t>اهداف مشاوره</a:t>
            </a:r>
            <a:r>
              <a:rPr lang="fa-IR" dirty="0" smtClean="0">
                <a:solidFill>
                  <a:srgbClr val="C00000"/>
                </a:solidFill>
                <a:cs typeface="2  Titr" pitchFamily="2" charset="-78"/>
              </a:rPr>
              <a:t> </a:t>
            </a:r>
            <a:endParaRPr lang="en-US" dirty="0">
              <a:solidFill>
                <a:srgbClr val="C00000"/>
              </a:solidFill>
              <a:cs typeface="2  Titr" pitchFamily="2" charset="-78"/>
            </a:endParaRPr>
          </a:p>
        </p:txBody>
      </p:sp>
      <p:sp>
        <p:nvSpPr>
          <p:cNvPr id="3" name="Content Placeholder 2"/>
          <p:cNvSpPr>
            <a:spLocks noGrp="1"/>
          </p:cNvSpPr>
          <p:nvPr>
            <p:ph type="body" idx="1"/>
          </p:nvPr>
        </p:nvSpPr>
        <p:spPr>
          <a:xfrm>
            <a:off x="457200" y="1857364"/>
            <a:ext cx="8229600" cy="4714908"/>
          </a:xfrm>
        </p:spPr>
        <p:txBody>
          <a:bodyPr>
            <a:normAutofit fontScale="92500" lnSpcReduction="10000"/>
          </a:bodyPr>
          <a:lstStyle/>
          <a:p>
            <a:pPr algn="r" rtl="1"/>
            <a:r>
              <a:rPr lang="fa-IR" dirty="0" smtClean="0">
                <a:solidFill>
                  <a:srgbClr val="FFC000"/>
                </a:solidFill>
                <a:cs typeface="B Titr" pitchFamily="2" charset="-78"/>
              </a:rPr>
              <a:t>مشاوره به چه معناست ؟ </a:t>
            </a:r>
            <a:endParaRPr lang="en-US" dirty="0" smtClean="0">
              <a:solidFill>
                <a:srgbClr val="FFC000"/>
              </a:solidFill>
              <a:cs typeface="B Titr" pitchFamily="2" charset="-78"/>
            </a:endParaRPr>
          </a:p>
          <a:p>
            <a:pPr algn="r" rtl="1"/>
            <a:endParaRPr lang="fa-IR" dirty="0" smtClean="0">
              <a:cs typeface="B Titr" pitchFamily="2" charset="-78"/>
            </a:endParaRPr>
          </a:p>
          <a:p>
            <a:pPr lvl="0" algn="just" rtl="1">
              <a:buNone/>
            </a:pPr>
            <a:r>
              <a:rPr lang="fa-IR" sz="2400" dirty="0" smtClean="0">
                <a:cs typeface="B Mitra" pitchFamily="2" charset="-78"/>
              </a:rPr>
              <a:t>مشاوره روشی است که در آن سعی می کنید با توجه به احساس افراد به آن ها کمک کنید تا با در نظر گرفتن وضعیت خود آنچه را که انجامش  برای آن ها بهتر است انتخاب کنند.</a:t>
            </a:r>
          </a:p>
          <a:p>
            <a:pPr lvl="0" algn="just" rtl="1"/>
            <a:r>
              <a:rPr lang="fa-IR" sz="2400" dirty="0" smtClean="0">
                <a:cs typeface="B Mitra" pitchFamily="2" charset="-78"/>
              </a:rPr>
              <a:t>گاهی فرد مورد نظر در مشاوره فقط مادر نیست . بلکه ممکن است مادربزرگ ، پدر یا پرستار بچه نیز باشد . </a:t>
            </a:r>
            <a:endParaRPr lang="en-US" sz="2400" dirty="0" smtClean="0">
              <a:cs typeface="B Mitra" pitchFamily="2" charset="-78"/>
            </a:endParaRPr>
          </a:p>
          <a:p>
            <a:pPr lvl="0" algn="just" rtl="1"/>
            <a:r>
              <a:rPr lang="fa-IR" sz="2400" dirty="0" smtClean="0">
                <a:cs typeface="B Mitra" pitchFamily="2" charset="-78"/>
              </a:rPr>
              <a:t>استفاده از مهارت های مشاوره در هنگام صحبت با بیماران یا مشتری ها نیز مفید است و حتی ممکن است استفاده از آن ها را در ارتباط با دوستان، فامیل یا همکارانتان نیز مفید تشخیص دهید.  بنابراین بعضی از این تکنیک ها را با هم تمرین کنید،شاید از نتیجه آن شگفت زده شوید و آن را مفید بیابید.</a:t>
            </a:r>
            <a:endParaRPr lang="en-US" sz="2400" dirty="0" smtClean="0">
              <a:cs typeface="B Mitra" pitchFamily="2" charset="-78"/>
            </a:endParaRPr>
          </a:p>
          <a:p>
            <a:pPr lvl="0" algn="just" rtl="1"/>
            <a:r>
              <a:rPr lang="fa-IR" sz="2400" dirty="0" smtClean="0">
                <a:cs typeface="B Mitra" pitchFamily="2" charset="-78"/>
              </a:rPr>
              <a:t>مادر ممکن است به سادگی از احساس خود با شما صحبت نکند، به خصوص اگر خجالتی باشد یا مشاوره کننده را نشناسد. بنابراين بايستي مهارت های خود را به کار گیرید، به حرف های او گوش فرا داده و کاری کنید که احساس کند به او علاقه مند مي باشيد این روش او را تشویق به حرف زدن بيشتر كرده و کمتر احتمال خواهد داشت که سکوت كرده و صحبت نكند .</a:t>
            </a:r>
            <a:endParaRPr lang="en-US" sz="2400" dirty="0" smtClean="0">
              <a:cs typeface="B Mitra" pitchFamily="2" charset="-78"/>
            </a:endParaRPr>
          </a:p>
          <a:p>
            <a:pPr algn="r" rtl="1"/>
            <a:endParaRPr lang="en-US" dirty="0" smtClean="0">
              <a:cs typeface="B Lotus" pitchFamily="2" charset="-78"/>
            </a:endParaRPr>
          </a:p>
          <a:p>
            <a:pPr algn="r" rtl="1"/>
            <a:endParaRPr lang="en-US" dirty="0">
              <a:cs typeface="B Lotus"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214546" y="1071546"/>
            <a:ext cx="5238750" cy="495300"/>
          </a:xfrm>
          <a:prstGeom prst="rect">
            <a:avLst/>
          </a:prstGeom>
          <a:noFill/>
        </p:spPr>
      </p:pic>
      <p:pic>
        <p:nvPicPr>
          <p:cNvPr id="2050" name="Picture 2" descr="C:\Documents and Settings\XPro\My Documents\My Pictures\عکس های متحرک\download.gif1.gif"/>
          <p:cNvPicPr>
            <a:picLocks noChangeAspect="1" noChangeArrowheads="1" noCrop="1"/>
          </p:cNvPicPr>
          <p:nvPr/>
        </p:nvPicPr>
        <p:blipFill>
          <a:blip r:embed="rId3" cstate="print"/>
          <a:srcRect/>
          <a:stretch>
            <a:fillRect/>
          </a:stretch>
        </p:blipFill>
        <p:spPr bwMode="auto">
          <a:xfrm>
            <a:off x="500034" y="1000108"/>
            <a:ext cx="1278194" cy="947734"/>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285720" y="642918"/>
            <a:ext cx="8401080" cy="5483245"/>
          </a:xfrm>
        </p:spPr>
        <p:txBody>
          <a:bodyPr>
            <a:normAutofit/>
          </a:bodyPr>
          <a:lstStyle/>
          <a:p>
            <a:pPr algn="r" rtl="1">
              <a:buNone/>
            </a:pPr>
            <a:endParaRPr lang="en-US" dirty="0" smtClean="0"/>
          </a:p>
          <a:p>
            <a:pPr lvl="0" algn="r" rtl="1"/>
            <a:r>
              <a:rPr lang="fa-IR" sz="3200" dirty="0" smtClean="0">
                <a:cs typeface="B Mitra" pitchFamily="2" charset="-78"/>
              </a:rPr>
              <a:t>گاهي كاركنان بهداشتي سوالات زيادي  مبتني بر واقعيت از مادران      مي پرسند . اما ، در اغلب مواقع پاسخ هاي مادران به اين سوالات كارگشا نبوده و در پاسخ به هر كدام از اين سوالات خيلي كمتر از حد معمول پاسخ مي دهند . </a:t>
            </a:r>
            <a:endParaRPr lang="en-US" sz="3200" dirty="0" smtClean="0">
              <a:cs typeface="B Mitra" pitchFamily="2" charset="-78"/>
            </a:endParaRPr>
          </a:p>
          <a:p>
            <a:pPr lvl="0" algn="r" rtl="1"/>
            <a:r>
              <a:rPr lang="fa-IR" sz="3200" dirty="0" smtClean="0">
                <a:cs typeface="B Mitra" pitchFamily="2" charset="-78"/>
              </a:rPr>
              <a:t>به عنوان مثال ، چنانچه مادري بگويد : كودك من شب گذشته بسيار ناآرام  بوده وگريه كرده است ، شما ممكن است از او بپرسيد : «  چند باربيدارشد ؟ » اما جوابي كه او مي دهد براي ما كارگشا نخواهد بود . </a:t>
            </a:r>
            <a:endParaRPr lang="en-US" sz="3200" dirty="0">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4719650"/>
            <a:ext cx="5238750" cy="495300"/>
          </a:xfrm>
          <a:prstGeom prst="rect">
            <a:avLst/>
          </a:prstGeom>
          <a:noFill/>
        </p:spPr>
      </p:pic>
      <p:pic>
        <p:nvPicPr>
          <p:cNvPr id="19458"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0" y="5213900"/>
            <a:ext cx="2162176" cy="1644100"/>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457200" y="714356"/>
            <a:ext cx="8229600" cy="5411807"/>
          </a:xfrm>
        </p:spPr>
        <p:txBody>
          <a:bodyPr>
            <a:normAutofit/>
          </a:bodyPr>
          <a:lstStyle/>
          <a:p>
            <a:pPr lvl="0" algn="r" rtl="1"/>
            <a:endParaRPr lang="en-US" dirty="0" smtClean="0"/>
          </a:p>
          <a:p>
            <a:pPr lvl="0" algn="r" rtl="1"/>
            <a:r>
              <a:rPr lang="fa-IR" sz="2800" dirty="0" smtClean="0">
                <a:cs typeface="B Mitra" pitchFamily="2" charset="-78"/>
              </a:rPr>
              <a:t>تكرار يا باز نمودن گفته هاي مادر مفيدتر و موثرتر است . بدين ترتيب به او نشان مي دهيد كه در حال گوش كردن به صحبت هاي مادر يا پرستار كودك بوده و او را ترغيب به ادامه صحبت مي كنيد تا از آنچه كه براي او مهم مي باشد سخن به ميان آورد . بهترين شيوه آن است كه شما صحبت هاي او را به گونه اي نسبتاً متفاوت بيان كنيد تا فكر نكند كه به تقلید حرف هاي او</a:t>
            </a:r>
          </a:p>
          <a:p>
            <a:pPr lvl="0" algn="r" rtl="1">
              <a:buNone/>
            </a:pPr>
            <a:r>
              <a:rPr lang="fa-IR" sz="2800" dirty="0" smtClean="0">
                <a:cs typeface="B Mitra" pitchFamily="2" charset="-78"/>
              </a:rPr>
              <a:t>   مي پردازيد . </a:t>
            </a:r>
          </a:p>
          <a:p>
            <a:pPr lvl="0" algn="r" rtl="1"/>
            <a:endParaRPr lang="en-US" sz="2800" dirty="0" smtClean="0">
              <a:cs typeface="B Mitra" pitchFamily="2" charset="-78"/>
            </a:endParaRPr>
          </a:p>
          <a:p>
            <a:pPr lvl="0" algn="r" rtl="1"/>
            <a:r>
              <a:rPr lang="fa-IR" sz="2800" dirty="0" smtClean="0">
                <a:cs typeface="B Mitra" pitchFamily="2" charset="-78"/>
              </a:rPr>
              <a:t>به عنوان مثال ، اگر مادري بگويد : « من نمي دانم چه غذايي به كودكم بدهد ، چون كه او از خوردن هر چيزي خودداری مي كند « شما بايستي با گفتن اين جمله حرف هاي او را تكرار نمائيد :    « كودك شما از خوردن تمام چيزهايي كه به او مي دهيد خودداری مي كند ؟ »</a:t>
            </a:r>
            <a:endParaRPr lang="en-US" sz="2800" dirty="0" smtClean="0">
              <a:cs typeface="B Mitra" pitchFamily="2" charset="-78"/>
            </a:endParaRPr>
          </a:p>
          <a:p>
            <a:endParaRPr lang="en-US" dirty="0"/>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3428992" y="6143644"/>
            <a:ext cx="5238750" cy="495300"/>
          </a:xfrm>
          <a:prstGeom prst="rect">
            <a:avLst/>
          </a:prstGeom>
          <a:noFill/>
        </p:spPr>
      </p:pic>
      <p:pic>
        <p:nvPicPr>
          <p:cNvPr id="20482"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285720" y="0"/>
            <a:ext cx="1547000" cy="1176325"/>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301752" y="2357430"/>
            <a:ext cx="8503920" cy="2428892"/>
          </a:xfrm>
        </p:spPr>
        <p:txBody>
          <a:bodyPr/>
          <a:lstStyle/>
          <a:p>
            <a:pPr algn="r" rtl="1"/>
            <a:r>
              <a:rPr lang="fa-IR" sz="3200" b="1" dirty="0" smtClean="0">
                <a:solidFill>
                  <a:schemeClr val="accent2">
                    <a:lumMod val="60000"/>
                    <a:lumOff val="40000"/>
                  </a:schemeClr>
                </a:solidFill>
                <a:cs typeface="B Titr" pitchFamily="2" charset="-78"/>
              </a:rPr>
              <a:t>مهارت 5 . ابراز همدلي به مادر ، نشان دهيد كه احساس او را درك مي كنيد .</a:t>
            </a:r>
            <a:endParaRPr lang="en-US" sz="3200" dirty="0" smtClean="0">
              <a:solidFill>
                <a:schemeClr val="accent2">
                  <a:lumMod val="60000"/>
                  <a:lumOff val="40000"/>
                </a:schemeClr>
              </a:solidFill>
              <a:cs typeface="B Titr" pitchFamily="2" charset="-78"/>
            </a:endParaRPr>
          </a:p>
          <a:p>
            <a:pPr algn="r" rtl="1"/>
            <a:endParaRPr lang="en-US" dirty="0"/>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3505204"/>
            <a:ext cx="5238750" cy="495300"/>
          </a:xfrm>
          <a:prstGeom prst="rect">
            <a:avLst/>
          </a:prstGeom>
          <a:noFill/>
        </p:spPr>
      </p:pic>
      <p:pic>
        <p:nvPicPr>
          <p:cNvPr id="21506"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4500562" y="500042"/>
            <a:ext cx="1828847" cy="1390639"/>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285720" y="642918"/>
            <a:ext cx="8401080" cy="5483245"/>
          </a:xfrm>
        </p:spPr>
        <p:txBody>
          <a:bodyPr>
            <a:normAutofit/>
          </a:bodyPr>
          <a:lstStyle/>
          <a:p>
            <a:pPr algn="r" rtl="1">
              <a:buNone/>
            </a:pPr>
            <a:endParaRPr lang="en-US" dirty="0" smtClean="0"/>
          </a:p>
          <a:p>
            <a:pPr lvl="0" algn="r" rtl="1"/>
            <a:r>
              <a:rPr lang="fa-IR" sz="2400" dirty="0" smtClean="0">
                <a:cs typeface="B Mitra" pitchFamily="2" charset="-78"/>
              </a:rPr>
              <a:t>ابراز همدلي مهارتي مشكل در حيطه يادگيري مي باشد . براي مردم مشكل است كه در مورد احساساتشان صحبت كنند ولی صحبت در مورد حقايق و وقايع براي آن ها آسانتر مي باشد . </a:t>
            </a:r>
            <a:endParaRPr lang="en-US" sz="2400" dirty="0" smtClean="0">
              <a:cs typeface="B Mitra" pitchFamily="2" charset="-78"/>
            </a:endParaRPr>
          </a:p>
          <a:p>
            <a:pPr lvl="0" algn="r" rtl="1"/>
            <a:r>
              <a:rPr lang="fa-IR" sz="2400" dirty="0" smtClean="0">
                <a:cs typeface="B Mitra" pitchFamily="2" charset="-78"/>
              </a:rPr>
              <a:t>زماني كه مادر صحبتي كند كه نشان دهنده احساسات او باشد ، چنانچه عكس العمل شما مبين اين مسئله باشد كه به حرف های او گوش داده ايد و از ورای نظرات  او پي به احساسش برده ايد  ، رفتاري كارساز از خود نشان داده ايد . </a:t>
            </a:r>
          </a:p>
          <a:p>
            <a:pPr lvl="0" algn="r" rtl="1"/>
            <a:endParaRPr lang="en-US" sz="2400" dirty="0" smtClean="0">
              <a:cs typeface="B Mitra" pitchFamily="2" charset="-78"/>
            </a:endParaRPr>
          </a:p>
          <a:p>
            <a:pPr lvl="0" algn="r" rtl="1"/>
            <a:r>
              <a:rPr lang="fa-IR" sz="2400" dirty="0" smtClean="0">
                <a:cs typeface="B Mitra" pitchFamily="2" charset="-78"/>
              </a:rPr>
              <a:t>به عنوان مثال اگر مادري بگويد : كودك من تمايل زيادي به شير خوردن دارد و اين مسئله باعث مي شود كه خستگي مفرطي را احساس كنم ، عكس العمل شما به احساسات او مي تواند اين طور باشد « بعد از آن شما تمام مدت خستگي زيادي را احساس مي كنيد ؟‌»</a:t>
            </a:r>
            <a:endParaRPr lang="en-US" sz="2400" dirty="0">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5576906"/>
            <a:ext cx="5238750" cy="495300"/>
          </a:xfrm>
          <a:prstGeom prst="rect">
            <a:avLst/>
          </a:prstGeom>
          <a:noFill/>
        </p:spPr>
      </p:pic>
      <p:pic>
        <p:nvPicPr>
          <p:cNvPr id="22530"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285720" y="4857760"/>
            <a:ext cx="1233482" cy="937929"/>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p:txBody>
          <a:bodyPr>
            <a:normAutofit lnSpcReduction="10000"/>
          </a:bodyPr>
          <a:lstStyle/>
          <a:p>
            <a:pPr lvl="0" algn="r" rtl="1"/>
            <a:endParaRPr lang="en-US" dirty="0" smtClean="0"/>
          </a:p>
          <a:p>
            <a:pPr lvl="0" algn="r" rtl="1"/>
            <a:r>
              <a:rPr lang="fa-IR" sz="4400" dirty="0" smtClean="0">
                <a:cs typeface="B Mitra" pitchFamily="2" charset="-78"/>
              </a:rPr>
              <a:t>همدلي داراي تعريف متفاوتي در مقايسه با دلسوزي و ترحم مي باشد هنگامي كه شما براي كسي دلسوزي مي كنيد و نشان مي دهيد براي او ناراحت هستيد در واقع از نقطه نظر خود به مسئله نگاه كرده ايد . </a:t>
            </a:r>
            <a:br>
              <a:rPr lang="fa-IR" sz="4400" dirty="0" smtClean="0">
                <a:cs typeface="B Mitra" pitchFamily="2" charset="-78"/>
              </a:rPr>
            </a:br>
            <a:endParaRPr lang="en-US" sz="4400" dirty="0" smtClean="0">
              <a:cs typeface="B Mitra" pitchFamily="2" charset="-78"/>
            </a:endParaRPr>
          </a:p>
          <a:p>
            <a:pPr algn="r" rtl="1"/>
            <a:endParaRPr lang="en-US" dirty="0"/>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5648344"/>
            <a:ext cx="5238750" cy="495300"/>
          </a:xfrm>
          <a:prstGeom prst="rect">
            <a:avLst/>
          </a:prstGeom>
          <a:noFill/>
        </p:spPr>
      </p:pic>
      <p:pic>
        <p:nvPicPr>
          <p:cNvPr id="23554"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3786182" y="428604"/>
            <a:ext cx="1643074" cy="1249379"/>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457200" y="1142984"/>
            <a:ext cx="8229600" cy="4983179"/>
          </a:xfrm>
        </p:spPr>
        <p:txBody>
          <a:bodyPr>
            <a:normAutofit/>
          </a:bodyPr>
          <a:lstStyle/>
          <a:p>
            <a:pPr lvl="0" algn="r" rtl="1"/>
            <a:endParaRPr lang="en-US" sz="2800" dirty="0" smtClean="0">
              <a:cs typeface="B Mitra" pitchFamily="2" charset="-78"/>
            </a:endParaRPr>
          </a:p>
          <a:p>
            <a:pPr lvl="0" algn="r" rtl="1"/>
            <a:r>
              <a:rPr lang="fa-IR" sz="2800" dirty="0" smtClean="0">
                <a:cs typeface="B Mitra" pitchFamily="2" charset="-78"/>
              </a:rPr>
              <a:t>اگر دلسوزي كنيد در جواب به او خواهيد گفت :‌ « آه ، مي دانم تو چه احساسي داري . كودك من هم تمايل زيادي به شير خوردن دارد و من را حسابي از پا درآورده است . » درواقع شما مشكلات خودتان را به ياد آورده ايد واين احساس كه شما حرف او را فهميده ايد در مادر به وجود نمي آيد . </a:t>
            </a:r>
            <a:endParaRPr lang="en-US" sz="2800" dirty="0" smtClean="0">
              <a:cs typeface="B Mitra" pitchFamily="2" charset="-78"/>
            </a:endParaRPr>
          </a:p>
          <a:p>
            <a:pPr lvl="0" algn="r" rtl="1"/>
            <a:r>
              <a:rPr lang="fa-IR" sz="2800" dirty="0" smtClean="0">
                <a:cs typeface="B Mitra" pitchFamily="2" charset="-78"/>
              </a:rPr>
              <a:t>بنابراين بهتر است صحبت هاي مادر در مورد كودك را تكرار نمائيد . </a:t>
            </a:r>
            <a:endParaRPr lang="en-US" sz="2800" dirty="0" smtClean="0">
              <a:cs typeface="B Mitra" pitchFamily="2" charset="-78"/>
            </a:endParaRPr>
          </a:p>
          <a:p>
            <a:pPr lvl="0" algn="r" rtl="1"/>
            <a:r>
              <a:rPr lang="fa-IR" sz="2800" dirty="0" smtClean="0">
                <a:cs typeface="B Mitra" pitchFamily="2" charset="-78"/>
              </a:rPr>
              <a:t>به عنوان مثال :‌ « او تمايل زيادي به شير خوردن دارد ؟» اگر چه اين جمله مبين رفتار كودك از زبان مادر مي باشد ، اما نشاندهنده اين مسئله كه او واقعاً چقدر خسته است نمي باشد . </a:t>
            </a:r>
            <a:endParaRPr lang="en-US" sz="2800" dirty="0" smtClean="0">
              <a:cs typeface="B Mitra" pitchFamily="2" charset="-78"/>
            </a:endParaRPr>
          </a:p>
          <a:p>
            <a:endParaRPr lang="en-US" sz="2800" dirty="0">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5719782"/>
            <a:ext cx="5238750" cy="495300"/>
          </a:xfrm>
          <a:prstGeom prst="rect">
            <a:avLst/>
          </a:prstGeom>
          <a:noFill/>
        </p:spPr>
      </p:pic>
      <p:pic>
        <p:nvPicPr>
          <p:cNvPr id="24578"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3929058" y="285728"/>
            <a:ext cx="1640949" cy="1247763"/>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p:txBody>
          <a:bodyPr>
            <a:normAutofit/>
          </a:bodyPr>
          <a:lstStyle/>
          <a:p>
            <a:pPr lvl="0" algn="r" rtl="1"/>
            <a:r>
              <a:rPr lang="fa-IR" sz="3200" dirty="0" smtClean="0">
                <a:cs typeface="B Mitra" pitchFamily="2" charset="-78"/>
              </a:rPr>
              <a:t>بنابراين تاثير حس همدلي خیلی زیاد است .</a:t>
            </a:r>
            <a:endParaRPr lang="en-US" sz="3200" dirty="0" smtClean="0">
              <a:cs typeface="B Mitra" pitchFamily="2" charset="-78"/>
            </a:endParaRPr>
          </a:p>
          <a:p>
            <a:pPr lvl="0" algn="r" rtl="1"/>
            <a:r>
              <a:rPr lang="fa-IR" sz="3200" dirty="0" smtClean="0">
                <a:cs typeface="B Mitra" pitchFamily="2" charset="-78"/>
              </a:rPr>
              <a:t>علاوه بر اين تاثير ابراز همدلي با احساسات خوب مادر بسيار كارساز خواهد بود . حس همدلي تنها بدين منظور نيست كه نشان دهيد به احساسات بد او پي برده ايد . ( هم احساس خوب و هم احساس بد ) </a:t>
            </a:r>
            <a:endParaRPr lang="en-US" sz="3200" dirty="0">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5219716"/>
            <a:ext cx="5238750" cy="495300"/>
          </a:xfrm>
          <a:prstGeom prst="rect">
            <a:avLst/>
          </a:prstGeom>
          <a:noFill/>
        </p:spPr>
      </p:pic>
      <p:pic>
        <p:nvPicPr>
          <p:cNvPr id="25602"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3786182" y="214290"/>
            <a:ext cx="1640949" cy="1247763"/>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301752" y="2214554"/>
            <a:ext cx="8503920" cy="3884494"/>
          </a:xfrm>
        </p:spPr>
        <p:txBody>
          <a:bodyPr/>
          <a:lstStyle/>
          <a:p>
            <a:pPr algn="r" rtl="1"/>
            <a:r>
              <a:rPr lang="ar-SA" dirty="0" smtClean="0"/>
              <a:t> </a:t>
            </a:r>
            <a:r>
              <a:rPr lang="fa-IR" sz="4000" b="1" dirty="0" smtClean="0">
                <a:solidFill>
                  <a:schemeClr val="accent2">
                    <a:lumMod val="60000"/>
                    <a:lumOff val="40000"/>
                  </a:schemeClr>
                </a:solidFill>
                <a:cs typeface="B Titr" pitchFamily="2" charset="-78"/>
              </a:rPr>
              <a:t>مهارت 6 . پرهيز از بيان كلمات قضاوت گونه </a:t>
            </a:r>
            <a:endParaRPr lang="en-US" sz="4000" dirty="0" smtClean="0">
              <a:solidFill>
                <a:schemeClr val="accent2">
                  <a:lumMod val="60000"/>
                  <a:lumOff val="40000"/>
                </a:schemeClr>
              </a:solidFill>
              <a:cs typeface="B Titr" pitchFamily="2" charset="-78"/>
            </a:endParaRPr>
          </a:p>
          <a:p>
            <a:pPr algn="r" rtl="1"/>
            <a:endParaRPr lang="en-US" sz="4000" dirty="0">
              <a:cs typeface="B Titr"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3076576"/>
            <a:ext cx="5238750" cy="495300"/>
          </a:xfrm>
          <a:prstGeom prst="rect">
            <a:avLst/>
          </a:prstGeom>
          <a:noFill/>
        </p:spPr>
      </p:pic>
      <p:pic>
        <p:nvPicPr>
          <p:cNvPr id="26626"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3643306" y="500042"/>
            <a:ext cx="1928826" cy="1466662"/>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457200" y="571480"/>
            <a:ext cx="8229600" cy="5554683"/>
          </a:xfrm>
        </p:spPr>
        <p:txBody>
          <a:bodyPr>
            <a:normAutofit/>
          </a:bodyPr>
          <a:lstStyle/>
          <a:p>
            <a:pPr algn="r" rtl="1">
              <a:buNone/>
            </a:pPr>
            <a:endParaRPr lang="en-US" dirty="0" smtClean="0"/>
          </a:p>
          <a:p>
            <a:pPr lvl="0" algn="r" rtl="1"/>
            <a:r>
              <a:rPr lang="fa-IR" sz="2800" dirty="0" smtClean="0">
                <a:cs typeface="B Mitra" pitchFamily="2" charset="-78"/>
              </a:rPr>
              <a:t>كلمات قضاوت گونه عبارتند از كلماتي مانند : درست ، اشتباه ، خوب ، چه بد ، مناسب ، كافي ، به درستي .</a:t>
            </a:r>
          </a:p>
          <a:p>
            <a:pPr lvl="0" algn="r" rtl="1">
              <a:buNone/>
            </a:pPr>
            <a:endParaRPr lang="en-US" sz="2800" dirty="0" smtClean="0">
              <a:cs typeface="B Mitra" pitchFamily="2" charset="-78"/>
            </a:endParaRPr>
          </a:p>
          <a:p>
            <a:pPr lvl="0" algn="r" rtl="1"/>
            <a:r>
              <a:rPr lang="fa-IR" sz="2800" dirty="0" smtClean="0">
                <a:cs typeface="B Mitra" pitchFamily="2" charset="-78"/>
              </a:rPr>
              <a:t>اگر هنگام گفتگو و به ويژه حين پرسيدن سوال در خصوص غذا خوردن كودك از كلمات قضاوت گونه استفاده كنيد ، اين احساس را در او به وجود مي آوريد كه اشتباه فكر مي كند يا كودك او مشكلي دارد . در مورد مادري كه به كودكش شير مي دهد نيز اين احساس به وجود مي آيد كه در شير او مشكلي وجود دارد . </a:t>
            </a:r>
          </a:p>
          <a:p>
            <a:pPr lvl="0" algn="r" rtl="1"/>
            <a:endParaRPr lang="en-US" sz="2800" dirty="0" smtClean="0">
              <a:cs typeface="B Mitra" pitchFamily="2" charset="-78"/>
            </a:endParaRPr>
          </a:p>
          <a:p>
            <a:pPr algn="r"/>
            <a:endParaRPr lang="en-US" dirty="0"/>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4719650"/>
            <a:ext cx="5238750" cy="495300"/>
          </a:xfrm>
          <a:prstGeom prst="rect">
            <a:avLst/>
          </a:prstGeom>
          <a:noFill/>
        </p:spPr>
      </p:pic>
      <p:pic>
        <p:nvPicPr>
          <p:cNvPr id="27650"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3571868" y="5357826"/>
            <a:ext cx="1643074" cy="1249379"/>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0" y="1481328"/>
            <a:ext cx="8686800" cy="4525963"/>
          </a:xfrm>
        </p:spPr>
        <p:txBody>
          <a:bodyPr>
            <a:normAutofit/>
          </a:bodyPr>
          <a:lstStyle/>
          <a:p>
            <a:pPr lvl="0" algn="r" rtl="1">
              <a:buNone/>
            </a:pPr>
            <a:r>
              <a:rPr lang="fa-IR" sz="3200" dirty="0" smtClean="0">
                <a:cs typeface="B Mitra" pitchFamily="2" charset="-78"/>
              </a:rPr>
              <a:t>به عنوان مثال نگوئيد : « آيا كودك را به نحو صحيح تغذيه مي كنيد ؟‌»  بلكه به جاي آن بگوئيد :‌ «چطور كودك را تغذيه مي كنيد ؟»</a:t>
            </a:r>
            <a:endParaRPr lang="en-US" sz="3200" dirty="0" smtClean="0">
              <a:cs typeface="B Mitra" pitchFamily="2" charset="-78"/>
            </a:endParaRPr>
          </a:p>
          <a:p>
            <a:pPr lvl="0" algn="r" rtl="1">
              <a:buNone/>
            </a:pPr>
            <a:r>
              <a:rPr lang="fa-IR" sz="3200" dirty="0" smtClean="0">
                <a:cs typeface="B Mitra" pitchFamily="2" charset="-78"/>
              </a:rPr>
              <a:t>نگوئيد :‌ « آيا به اندازه كافي به او شير مي دهيد ؟ » به جاي آن بگوئيد</a:t>
            </a:r>
          </a:p>
          <a:p>
            <a:pPr lvl="0" algn="r" rtl="1">
              <a:buNone/>
            </a:pPr>
            <a:r>
              <a:rPr lang="fa-IR" sz="3200" dirty="0" smtClean="0">
                <a:cs typeface="B Mitra" pitchFamily="2" charset="-78"/>
              </a:rPr>
              <a:t> « چند بار در روز به او شير مي دهيد ؟»</a:t>
            </a:r>
            <a:endParaRPr lang="en-US" sz="3200" dirty="0">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4362460"/>
            <a:ext cx="5238750" cy="495300"/>
          </a:xfrm>
          <a:prstGeom prst="rect">
            <a:avLst/>
          </a:prstGeom>
          <a:noFill/>
        </p:spPr>
      </p:pic>
      <p:pic>
        <p:nvPicPr>
          <p:cNvPr id="28674"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3500430" y="5286388"/>
            <a:ext cx="1785950" cy="1358021"/>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solidFill>
                  <a:schemeClr val="accent2">
                    <a:lumMod val="75000"/>
                  </a:schemeClr>
                </a:solidFill>
                <a:cs typeface="B Titr" pitchFamily="2" charset="-78"/>
              </a:rPr>
              <a:t>شش مهارت مربوط به گوش دادن و یادگیری</a:t>
            </a:r>
            <a:endParaRPr lang="en-US" sz="4000" dirty="0">
              <a:solidFill>
                <a:schemeClr val="accent2">
                  <a:lumMod val="75000"/>
                </a:schemeClr>
              </a:solidFill>
              <a:cs typeface="B Titr" pitchFamily="2" charset="-78"/>
            </a:endParaRPr>
          </a:p>
        </p:txBody>
      </p:sp>
      <p:sp>
        <p:nvSpPr>
          <p:cNvPr id="3" name="Content Placeholder 2"/>
          <p:cNvSpPr>
            <a:spLocks noGrp="1"/>
          </p:cNvSpPr>
          <p:nvPr>
            <p:ph type="body" idx="1"/>
          </p:nvPr>
        </p:nvSpPr>
        <p:spPr>
          <a:xfrm>
            <a:off x="301752" y="2714620"/>
            <a:ext cx="8503920" cy="3384428"/>
          </a:xfrm>
        </p:spPr>
        <p:txBody>
          <a:bodyPr>
            <a:normAutofit/>
          </a:bodyPr>
          <a:lstStyle/>
          <a:p>
            <a:pPr algn="ctr" rtl="1"/>
            <a:r>
              <a:rPr lang="fa-IR" sz="4800" b="1" dirty="0" smtClean="0">
                <a:solidFill>
                  <a:schemeClr val="accent2">
                    <a:lumMod val="60000"/>
                    <a:lumOff val="40000"/>
                  </a:schemeClr>
                </a:solidFill>
                <a:cs typeface="B Titr" pitchFamily="2" charset="-78"/>
              </a:rPr>
              <a:t>مهارت اول : ارتباط غير كلامي موثر</a:t>
            </a:r>
          </a:p>
          <a:p>
            <a:pPr algn="r" rtl="1">
              <a:buNone/>
            </a:pPr>
            <a:endParaRPr lang="en-US" sz="4800" dirty="0" smtClean="0">
              <a:cs typeface="B Titr" pitchFamily="2" charset="-78"/>
            </a:endParaRPr>
          </a:p>
        </p:txBody>
      </p:sp>
      <p:pic>
        <p:nvPicPr>
          <p:cNvPr id="1026" name="Picture 2" descr="C:\Documents and Settings\XPro\My Documents\My Pictures\5.jpg"/>
          <p:cNvPicPr>
            <a:picLocks noChangeAspect="1" noChangeArrowheads="1"/>
          </p:cNvPicPr>
          <p:nvPr/>
        </p:nvPicPr>
        <p:blipFill>
          <a:blip r:embed="rId2"/>
          <a:srcRect/>
          <a:stretch>
            <a:fillRect/>
          </a:stretch>
        </p:blipFill>
        <p:spPr bwMode="auto">
          <a:xfrm>
            <a:off x="5143504" y="4786322"/>
            <a:ext cx="2133600" cy="1600200"/>
          </a:xfrm>
          <a:prstGeom prst="rect">
            <a:avLst/>
          </a:prstGeom>
          <a:noFill/>
        </p:spPr>
      </p:pic>
      <p:pic>
        <p:nvPicPr>
          <p:cNvPr id="1027" name="Picture 3" descr="C:\Documents and Settings\XPro\My Documents\My Pictures\عکس های متحرک\bbb(persian-star_org).gif"/>
          <p:cNvPicPr>
            <a:picLocks noChangeAspect="1" noChangeArrowheads="1"/>
          </p:cNvPicPr>
          <p:nvPr/>
        </p:nvPicPr>
        <p:blipFill>
          <a:blip r:embed="rId3"/>
          <a:srcRect/>
          <a:stretch>
            <a:fillRect/>
          </a:stretch>
        </p:blipFill>
        <p:spPr bwMode="auto">
          <a:xfrm>
            <a:off x="2143108" y="1857364"/>
            <a:ext cx="5238750" cy="495300"/>
          </a:xfrm>
          <a:prstGeom prst="rect">
            <a:avLst/>
          </a:prstGeom>
          <a:noFill/>
        </p:spPr>
      </p:pic>
      <p:pic>
        <p:nvPicPr>
          <p:cNvPr id="1028" name="Picture 4" descr="C:\Documents and Settings\XPro\My Documents\My Pictures\عکس های متحرک\download.gif"/>
          <p:cNvPicPr>
            <a:picLocks noChangeAspect="1" noChangeArrowheads="1" noCrop="1"/>
          </p:cNvPicPr>
          <p:nvPr/>
        </p:nvPicPr>
        <p:blipFill>
          <a:blip r:embed="rId4"/>
          <a:srcRect/>
          <a:stretch>
            <a:fillRect/>
          </a:stretch>
        </p:blipFill>
        <p:spPr bwMode="auto">
          <a:xfrm>
            <a:off x="2143108" y="4643446"/>
            <a:ext cx="2254745" cy="1714488"/>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285720" y="714356"/>
            <a:ext cx="8401080" cy="5411807"/>
          </a:xfrm>
        </p:spPr>
        <p:txBody>
          <a:bodyPr>
            <a:normAutofit lnSpcReduction="10000"/>
          </a:bodyPr>
          <a:lstStyle/>
          <a:p>
            <a:pPr algn="r" rtl="1">
              <a:buNone/>
            </a:pPr>
            <a:endParaRPr lang="en-US" dirty="0" smtClean="0"/>
          </a:p>
          <a:p>
            <a:pPr lvl="0" algn="r" rtl="1"/>
            <a:r>
              <a:rPr lang="fa-IR" sz="3600" dirty="0" smtClean="0">
                <a:cs typeface="B Mitra" pitchFamily="2" charset="-78"/>
              </a:rPr>
              <a:t>گاهي مادران براي شرح وضعيت خود از كلمات قضاوت گونه استفاده مي نمايند . شما هم ممكن است در زماني كه قصد جلب اعتماد مادر را داريد از اين كلمات مخصوصاً نوع مثبت آن ها استفاده نمائيد. با اين وجود  تا حد ممكن از گفتن آن ها خودداري نموده مگر اينكه دليل واقعاً مهمي وجود داشته باشد . </a:t>
            </a:r>
            <a:endParaRPr lang="en-US" sz="3600" dirty="0" smtClean="0">
              <a:cs typeface="B Mitra" pitchFamily="2" charset="-78"/>
            </a:endParaRPr>
          </a:p>
          <a:p>
            <a:pPr algn="r" rtl="1"/>
            <a:r>
              <a:rPr lang="fa-IR" sz="3600" dirty="0" smtClean="0">
                <a:cs typeface="B Mitra" pitchFamily="2" charset="-78"/>
              </a:rPr>
              <a:t>همانطور كه مي دانيد سوالات قضاوت گونه اغلب به عنوان سوالاتي بسته قلمداد مي شوند . استفاده از سوالات باز در بيشتر مواقع به شما كمك خواهند كرد تا از بيان كلمات قضاوت گونه خودداري نمائيد .</a:t>
            </a:r>
            <a:endParaRPr lang="en-US" sz="3600" dirty="0">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3143240" y="5929330"/>
            <a:ext cx="5238750" cy="495300"/>
          </a:xfrm>
          <a:prstGeom prst="rect">
            <a:avLst/>
          </a:prstGeom>
          <a:noFill/>
        </p:spPr>
      </p:pic>
      <p:pic>
        <p:nvPicPr>
          <p:cNvPr id="29698"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0" y="5357826"/>
            <a:ext cx="1714512" cy="1303700"/>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301752" y="357166"/>
            <a:ext cx="8503920" cy="5741882"/>
          </a:xfrm>
        </p:spPr>
        <p:txBody>
          <a:bodyPr>
            <a:normAutofit lnSpcReduction="10000"/>
          </a:bodyPr>
          <a:lstStyle/>
          <a:p>
            <a:pPr algn="r" rtl="1">
              <a:buNone/>
            </a:pPr>
            <a:r>
              <a:rPr lang="fa-IR" sz="4000" b="1" dirty="0" smtClean="0">
                <a:solidFill>
                  <a:schemeClr val="accent2">
                    <a:lumMod val="60000"/>
                    <a:lumOff val="40000"/>
                  </a:schemeClr>
                </a:solidFill>
                <a:cs typeface="B Titr" pitchFamily="2" charset="-78"/>
              </a:rPr>
              <a:t>مهارت هاي يادگيري و شنيداري </a:t>
            </a:r>
          </a:p>
          <a:p>
            <a:pPr algn="r" rtl="1">
              <a:buNone/>
            </a:pPr>
            <a:endParaRPr lang="fa-IR" b="1" dirty="0" smtClean="0"/>
          </a:p>
          <a:p>
            <a:pPr algn="r" rtl="1">
              <a:buNone/>
            </a:pPr>
            <a:endParaRPr lang="en-US" dirty="0" smtClean="0"/>
          </a:p>
          <a:p>
            <a:pPr lvl="0" algn="r" rtl="1"/>
            <a:r>
              <a:rPr lang="fa-IR" sz="3200" dirty="0" smtClean="0">
                <a:cs typeface="B Mitra" pitchFamily="2" charset="-78"/>
              </a:rPr>
              <a:t>از ارتباطات غيركلامي كارساز استفاده كنيد . </a:t>
            </a:r>
            <a:endParaRPr lang="en-US" sz="3200" dirty="0" smtClean="0">
              <a:cs typeface="B Mitra" pitchFamily="2" charset="-78"/>
            </a:endParaRPr>
          </a:p>
          <a:p>
            <a:pPr lvl="0" algn="r" rtl="1"/>
            <a:r>
              <a:rPr lang="fa-IR" sz="3200" dirty="0" smtClean="0">
                <a:cs typeface="B Mitra" pitchFamily="2" charset="-78"/>
              </a:rPr>
              <a:t>از عكس العمل ها و رفتارهايي استفاده كنيد كه  نشان دهنده علاقه شما باشند .</a:t>
            </a:r>
            <a:endParaRPr lang="en-US" sz="3200" dirty="0" smtClean="0">
              <a:cs typeface="B Mitra" pitchFamily="2" charset="-78"/>
            </a:endParaRPr>
          </a:p>
          <a:p>
            <a:pPr lvl="0" algn="r" rtl="1"/>
            <a:r>
              <a:rPr lang="fa-IR" sz="3200" dirty="0" smtClean="0">
                <a:cs typeface="B Mitra" pitchFamily="2" charset="-78"/>
              </a:rPr>
              <a:t>ازسولات باز استفاده كنيد </a:t>
            </a:r>
            <a:endParaRPr lang="en-US" sz="3200" dirty="0" smtClean="0">
              <a:cs typeface="B Mitra" pitchFamily="2" charset="-78"/>
            </a:endParaRPr>
          </a:p>
          <a:p>
            <a:pPr lvl="0" algn="r" rtl="1"/>
            <a:r>
              <a:rPr lang="fa-IR" sz="3200" dirty="0" smtClean="0">
                <a:cs typeface="B Mitra" pitchFamily="2" charset="-78"/>
              </a:rPr>
              <a:t>صحبت هاي مادر را به او برگردانيد . </a:t>
            </a:r>
            <a:endParaRPr lang="en-US" sz="3200" dirty="0" smtClean="0">
              <a:cs typeface="B Mitra" pitchFamily="2" charset="-78"/>
            </a:endParaRPr>
          </a:p>
          <a:p>
            <a:pPr lvl="0" algn="r" rtl="1"/>
            <a:r>
              <a:rPr lang="fa-IR" sz="3200" dirty="0" smtClean="0">
                <a:cs typeface="B Mitra" pitchFamily="2" charset="-78"/>
              </a:rPr>
              <a:t>همدلي نشان دهيد اين موضوع نشان مي دهد كه شما به احساسات مادر پي برده ايد . </a:t>
            </a:r>
            <a:endParaRPr lang="en-US" sz="3200" dirty="0" smtClean="0">
              <a:cs typeface="B Mitra" pitchFamily="2" charset="-78"/>
            </a:endParaRPr>
          </a:p>
          <a:p>
            <a:pPr lvl="0" algn="r" rtl="1"/>
            <a:r>
              <a:rPr lang="fa-IR" sz="3200" dirty="0" smtClean="0">
                <a:cs typeface="B Mitra" pitchFamily="2" charset="-78"/>
              </a:rPr>
              <a:t>از بيان كلماتي كه قضاوت گونه مي باشند خودداري كنيد . </a:t>
            </a:r>
            <a:endParaRPr lang="en-US" sz="3200" dirty="0" smtClean="0">
              <a:cs typeface="B Mitra" pitchFamily="2" charset="-78"/>
            </a:endParaRPr>
          </a:p>
          <a:p>
            <a:pPr algn="r"/>
            <a:endParaRPr lang="en-US" dirty="0"/>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3548092" y="1071546"/>
            <a:ext cx="5238750" cy="495300"/>
          </a:xfrm>
          <a:prstGeom prst="rect">
            <a:avLst/>
          </a:prstGeom>
          <a:noFill/>
        </p:spPr>
      </p:pic>
      <p:pic>
        <p:nvPicPr>
          <p:cNvPr id="30722"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0" y="4929198"/>
            <a:ext cx="1590672" cy="1209533"/>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910" y="3786190"/>
            <a:ext cx="7467600" cy="1143000"/>
          </a:xfrm>
        </p:spPr>
        <p:txBody>
          <a:bodyPr>
            <a:normAutofit fontScale="90000"/>
          </a:bodyPr>
          <a:lstStyle/>
          <a:p>
            <a:pPr algn="ctr" rtl="1"/>
            <a:r>
              <a:rPr lang="fa-IR" sz="4400" b="1" dirty="0" smtClean="0">
                <a:solidFill>
                  <a:schemeClr val="tx1"/>
                </a:solidFill>
                <a:cs typeface="B Titr" pitchFamily="2" charset="-78"/>
              </a:rPr>
              <a:t>حمایت و ایجاد اعتماد به نفس در مادر</a:t>
            </a:r>
            <a:br>
              <a:rPr lang="fa-IR" sz="4400" b="1" dirty="0" smtClean="0">
                <a:solidFill>
                  <a:schemeClr val="tx1"/>
                </a:solidFill>
                <a:cs typeface="B Titr" pitchFamily="2" charset="-78"/>
              </a:rPr>
            </a:br>
            <a:r>
              <a:rPr lang="fa-IR" b="1" dirty="0" smtClean="0">
                <a:solidFill>
                  <a:schemeClr val="tx1"/>
                </a:solidFill>
              </a:rPr>
              <a:t/>
            </a:r>
            <a:br>
              <a:rPr lang="fa-IR" b="1" dirty="0" smtClean="0">
                <a:solidFill>
                  <a:schemeClr val="tx1"/>
                </a:solidFill>
              </a:rPr>
            </a:br>
            <a:endParaRPr lang="en-US" b="1" dirty="0">
              <a:solidFill>
                <a:schemeClr val="tx1"/>
              </a:solidFill>
              <a:cs typeface="B Titr" pitchFamily="2" charset="-78"/>
            </a:endParaRPr>
          </a:p>
        </p:txBody>
      </p:sp>
      <p:pic>
        <p:nvPicPr>
          <p:cNvPr id="1026" name="Picture 2" descr="E:\BF\شیردهی عکس\9.jpg"/>
          <p:cNvPicPr>
            <a:picLocks noChangeAspect="1" noChangeArrowheads="1"/>
          </p:cNvPicPr>
          <p:nvPr/>
        </p:nvPicPr>
        <p:blipFill>
          <a:blip r:embed="rId2" cstate="print"/>
          <a:srcRect/>
          <a:stretch>
            <a:fillRect/>
          </a:stretch>
        </p:blipFill>
        <p:spPr bwMode="auto">
          <a:xfrm>
            <a:off x="3000364" y="500042"/>
            <a:ext cx="2357454" cy="2016126"/>
          </a:xfrm>
          <a:prstGeom prst="rect">
            <a:avLst/>
          </a:prstGeom>
          <a:noFill/>
        </p:spPr>
      </p:pic>
      <p:pic>
        <p:nvPicPr>
          <p:cNvPr id="4" name="Picture 3" descr="C:\Documents and Settings\XPro\My Documents\My Pictures\عکس های متحرک\bbb(persian-star_org).gif"/>
          <p:cNvPicPr>
            <a:picLocks noChangeAspect="1" noChangeArrowheads="1"/>
          </p:cNvPicPr>
          <p:nvPr/>
        </p:nvPicPr>
        <p:blipFill>
          <a:blip r:embed="rId3"/>
          <a:srcRect/>
          <a:stretch>
            <a:fillRect/>
          </a:stretch>
        </p:blipFill>
        <p:spPr bwMode="auto">
          <a:xfrm>
            <a:off x="1643042" y="2143116"/>
            <a:ext cx="5238750" cy="495300"/>
          </a:xfrm>
          <a:prstGeom prst="rect">
            <a:avLst/>
          </a:prstGeom>
          <a:noFill/>
        </p:spPr>
      </p:pic>
      <p:pic>
        <p:nvPicPr>
          <p:cNvPr id="31746" name="Picture 2" descr="C:\Documents and Settings\XPro\My Documents\My Pictures\عکس های متحرک\download.gif"/>
          <p:cNvPicPr>
            <a:picLocks noChangeAspect="1" noChangeArrowheads="1" noCrop="1"/>
          </p:cNvPicPr>
          <p:nvPr/>
        </p:nvPicPr>
        <p:blipFill>
          <a:blip r:embed="rId4" cstate="print"/>
          <a:srcRect/>
          <a:stretch>
            <a:fillRect/>
          </a:stretch>
        </p:blipFill>
        <p:spPr bwMode="auto">
          <a:xfrm>
            <a:off x="6715140" y="5000636"/>
            <a:ext cx="1500198" cy="1140737"/>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28604"/>
            <a:ext cx="8258204" cy="6045348"/>
          </a:xfrm>
        </p:spPr>
        <p:txBody>
          <a:bodyPr>
            <a:normAutofit/>
          </a:bodyPr>
          <a:lstStyle/>
          <a:p>
            <a:pPr lvl="0" algn="r" rtl="1">
              <a:buNone/>
            </a:pPr>
            <a:endParaRPr lang="en-US" sz="3600" dirty="0" smtClean="0"/>
          </a:p>
          <a:p>
            <a:pPr lvl="0" algn="r" rtl="1"/>
            <a:r>
              <a:rPr lang="fa-IR" sz="3600" dirty="0" smtClean="0">
                <a:cs typeface="B Mitra" pitchFamily="2" charset="-78"/>
              </a:rPr>
              <a:t>يك مادر به راحتي  مي تواند اعتماد به نفس خود را از دست دهد كه منجر به احساس شكست وتحمل فشار از سوي خانواده و دوستان در او مي گردد. </a:t>
            </a:r>
            <a:endParaRPr lang="en-US" sz="3600" dirty="0" smtClean="0">
              <a:cs typeface="B Mitra" pitchFamily="2" charset="-78"/>
            </a:endParaRPr>
          </a:p>
          <a:p>
            <a:pPr lvl="0" algn="r" rtl="1"/>
            <a:r>
              <a:rPr lang="fa-IR" sz="3600" dirty="0" smtClean="0">
                <a:cs typeface="B Mitra" pitchFamily="2" charset="-78"/>
              </a:rPr>
              <a:t>شما نياز به تقويت مهارت هاي مشاوره اي به منظور ايجاد اعتماد به نفس براي كمك به او خواهيد داشت . </a:t>
            </a:r>
            <a:endParaRPr lang="en-US" sz="3600" dirty="0" smtClean="0">
              <a:cs typeface="B Mitra" pitchFamily="2" charset="-78"/>
            </a:endParaRPr>
          </a:p>
          <a:p>
            <a:pPr lvl="0" algn="r" rtl="1"/>
            <a:r>
              <a:rPr lang="fa-IR" sz="3600" dirty="0" smtClean="0">
                <a:cs typeface="B Mitra" pitchFamily="2" charset="-78"/>
              </a:rPr>
              <a:t>توجه به اين نكته مهم است كه باعث نشويم تا مادر احساس كند كاري را بصورت اشتباه انجام داده است . </a:t>
            </a:r>
            <a:endParaRPr lang="en-US" sz="3600" dirty="0" smtClean="0">
              <a:cs typeface="B Mitra" pitchFamily="2" charset="-78"/>
            </a:endParaRPr>
          </a:p>
          <a:p>
            <a:pPr algn="r"/>
            <a:endParaRPr lang="en-US" sz="3600" dirty="0"/>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5505468"/>
            <a:ext cx="5238750" cy="495300"/>
          </a:xfrm>
          <a:prstGeom prst="rect">
            <a:avLst/>
          </a:prstGeom>
          <a:noFill/>
        </p:spPr>
      </p:pic>
      <p:pic>
        <p:nvPicPr>
          <p:cNvPr id="32770"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357158" y="4714884"/>
            <a:ext cx="1571636" cy="1195058"/>
          </a:xfrm>
          <a:prstGeom prst="rect">
            <a:avLst/>
          </a:prstGeom>
          <a:noFill/>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158" y="500042"/>
            <a:ext cx="8429684" cy="6000792"/>
          </a:xfrm>
        </p:spPr>
        <p:txBody>
          <a:bodyPr/>
          <a:lstStyle/>
          <a:p>
            <a:pPr lvl="0" algn="r" rtl="1"/>
            <a:endParaRPr lang="en-US" dirty="0" smtClean="0"/>
          </a:p>
          <a:p>
            <a:pPr lvl="0" algn="r" rtl="1"/>
            <a:r>
              <a:rPr lang="fa-IR" sz="3200" dirty="0" smtClean="0">
                <a:cs typeface="B Mitra" pitchFamily="2" charset="-78"/>
              </a:rPr>
              <a:t>يك مادر به راحتي به اين باور مي رسد كه  نحوه تغذيه فرزندش يا شيرش (‌چنانچه شيردهي داشته باشد ) همه و همه دچار اشكال شده اند كه البته منجر به پائين آمدن اعتماد به نفس در او مي گردد. </a:t>
            </a:r>
            <a:endParaRPr lang="en-US" sz="3200" dirty="0" smtClean="0">
              <a:cs typeface="B Mitra" pitchFamily="2" charset="-78"/>
            </a:endParaRPr>
          </a:p>
          <a:p>
            <a:pPr lvl="0" algn="r" rtl="1"/>
            <a:r>
              <a:rPr lang="fa-IR" sz="3200" dirty="0" smtClean="0">
                <a:cs typeface="B Mitra" pitchFamily="2" charset="-78"/>
              </a:rPr>
              <a:t>نكته مهم پرهيز از اين مسئله است كه به مادر گفته شود ، چه كاري بايستي انجام دهد . </a:t>
            </a:r>
            <a:endParaRPr lang="en-US" sz="3200" dirty="0" smtClean="0">
              <a:cs typeface="B Mitra" pitchFamily="2" charset="-78"/>
            </a:endParaRPr>
          </a:p>
          <a:p>
            <a:pPr lvl="0" algn="r" rtl="1"/>
            <a:r>
              <a:rPr lang="fa-IR" sz="3200" dirty="0" smtClean="0">
                <a:cs typeface="B Mitra" pitchFamily="2" charset="-78"/>
              </a:rPr>
              <a:t>به هر مادر در مورد بهترين تصميم گيري براي او و فرزندش كمك كنيد تا اعتماد به نفس او افزايش يابد . </a:t>
            </a:r>
            <a:endParaRPr lang="en-US" sz="3200" dirty="0" smtClean="0">
              <a:cs typeface="B Mitra" pitchFamily="2" charset="-78"/>
            </a:endParaRPr>
          </a:p>
          <a:p>
            <a:endParaRPr lang="en-US" dirty="0"/>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4791088"/>
            <a:ext cx="5238750" cy="495300"/>
          </a:xfrm>
          <a:prstGeom prst="rect">
            <a:avLst/>
          </a:prstGeom>
          <a:noFill/>
        </p:spPr>
      </p:pic>
      <p:pic>
        <p:nvPicPr>
          <p:cNvPr id="33794"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357158" y="5286388"/>
            <a:ext cx="1759965" cy="1338262"/>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r" rtl="1"/>
            <a:r>
              <a:rPr lang="ar-SA" b="1" dirty="0" smtClean="0"/>
              <a:t> </a:t>
            </a:r>
            <a:r>
              <a:rPr lang="fa-IR" sz="3600" b="1" dirty="0" smtClean="0">
                <a:solidFill>
                  <a:srgbClr val="7030A0"/>
                </a:solidFill>
                <a:cs typeface="B Titr" pitchFamily="2" charset="-78"/>
              </a:rPr>
              <a:t>مهارت اول . پذيرش آنچه كه مادر فكر</a:t>
            </a:r>
            <a:r>
              <a:rPr lang="en-US" sz="3600" b="1" dirty="0" smtClean="0">
                <a:solidFill>
                  <a:srgbClr val="7030A0"/>
                </a:solidFill>
                <a:cs typeface="B Titr" pitchFamily="2" charset="-78"/>
              </a:rPr>
              <a:t>   </a:t>
            </a:r>
            <a:endParaRPr lang="fa-IR" sz="3600" b="1" dirty="0" smtClean="0">
              <a:solidFill>
                <a:srgbClr val="7030A0"/>
              </a:solidFill>
              <a:cs typeface="B Titr" pitchFamily="2" charset="-78"/>
            </a:endParaRPr>
          </a:p>
          <a:p>
            <a:pPr algn="r" rtl="1"/>
            <a:r>
              <a:rPr lang="fa-IR" sz="3600" b="1" dirty="0" smtClean="0">
                <a:solidFill>
                  <a:srgbClr val="7030A0"/>
                </a:solidFill>
                <a:cs typeface="B Titr" pitchFamily="2" charset="-78"/>
              </a:rPr>
              <a:t>مي كند واحساس مي نمايد .  </a:t>
            </a:r>
            <a:endParaRPr lang="en-US" sz="3600" dirty="0">
              <a:solidFill>
                <a:srgbClr val="7030A0"/>
              </a:solidFill>
              <a:cs typeface="B Titr"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3576642"/>
            <a:ext cx="5238750" cy="495300"/>
          </a:xfrm>
          <a:prstGeom prst="rect">
            <a:avLst/>
          </a:prstGeom>
          <a:noFill/>
        </p:spPr>
      </p:pic>
      <p:pic>
        <p:nvPicPr>
          <p:cNvPr id="34818"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4214810" y="214290"/>
            <a:ext cx="1643074" cy="1249379"/>
          </a:xfrm>
          <a:prstGeom prst="rect">
            <a:avLst/>
          </a:prstGeom>
          <a:noFill/>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71480"/>
            <a:ext cx="8401080" cy="5902472"/>
          </a:xfrm>
        </p:spPr>
        <p:txBody>
          <a:bodyPr>
            <a:normAutofit/>
          </a:bodyPr>
          <a:lstStyle/>
          <a:p>
            <a:pPr algn="r" rtl="1">
              <a:buNone/>
            </a:pPr>
            <a:endParaRPr lang="en-US" dirty="0" smtClean="0"/>
          </a:p>
          <a:p>
            <a:pPr lvl="0" algn="r" rtl="1"/>
            <a:r>
              <a:rPr lang="fa-IR" sz="3600" dirty="0" smtClean="0">
                <a:cs typeface="B Mitra" pitchFamily="2" charset="-78"/>
              </a:rPr>
              <a:t>گاهي اوقات مادر به باورهايي كه شما با آن موافق نيستيد اعتقاد دارد به اين معني كه او داراي يك برداشت و تصور نادرست مي باشد . </a:t>
            </a:r>
            <a:endParaRPr lang="en-US" sz="3600" dirty="0" smtClean="0">
              <a:cs typeface="B Mitra" pitchFamily="2" charset="-78"/>
            </a:endParaRPr>
          </a:p>
          <a:p>
            <a:pPr lvl="0" algn="r" rtl="1"/>
            <a:r>
              <a:rPr lang="fa-IR" sz="3600" dirty="0" smtClean="0">
                <a:cs typeface="B Mitra" pitchFamily="2" charset="-78"/>
              </a:rPr>
              <a:t>گاهي نگراني مادر در خصوص مسئله اي است كه از نظر شما يك مشكل جدي نمي باشد . </a:t>
            </a:r>
            <a:endParaRPr lang="en-US" sz="3600" dirty="0">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5148278"/>
            <a:ext cx="5238750" cy="495300"/>
          </a:xfrm>
          <a:prstGeom prst="rect">
            <a:avLst/>
          </a:prstGeom>
          <a:noFill/>
        </p:spPr>
      </p:pic>
      <p:pic>
        <p:nvPicPr>
          <p:cNvPr id="35842"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928662" y="3714752"/>
            <a:ext cx="1547000" cy="1176325"/>
          </a:xfrm>
          <a:prstGeom prst="rect">
            <a:avLst/>
          </a:prstGeom>
          <a:noFill/>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r" rtl="1"/>
            <a:r>
              <a:rPr lang="fa-IR" sz="4000" dirty="0" smtClean="0">
                <a:cs typeface="B Mitra" pitchFamily="2" charset="-78"/>
              </a:rPr>
              <a:t>سوال :‌اگر به مخالفت با مادر پرداخته و در خصوص مسئله اي كه او از آن نگران است به انتقاد بپردازيد ، مادر چه احساسي پيدا خواهد كرد ؟</a:t>
            </a:r>
            <a:endParaRPr lang="en-US" sz="4000" dirty="0" smtClean="0">
              <a:cs typeface="B Mitra" pitchFamily="2" charset="-78"/>
            </a:endParaRPr>
          </a:p>
          <a:p>
            <a:pPr algn="r" rtl="1"/>
            <a:endParaRPr lang="en-US" sz="3200" dirty="0"/>
          </a:p>
        </p:txBody>
      </p:sp>
      <p:pic>
        <p:nvPicPr>
          <p:cNvPr id="36866" name="Picture 2" descr="C:\Documents and Settings\XPro\My Documents\My Pictures\عکس های متحرک\download.gif"/>
          <p:cNvPicPr>
            <a:picLocks noChangeAspect="1" noChangeArrowheads="1" noCrop="1"/>
          </p:cNvPicPr>
          <p:nvPr/>
        </p:nvPicPr>
        <p:blipFill>
          <a:blip r:embed="rId2"/>
          <a:srcRect/>
          <a:stretch>
            <a:fillRect/>
          </a:stretch>
        </p:blipFill>
        <p:spPr bwMode="auto">
          <a:xfrm>
            <a:off x="3286116" y="4572008"/>
            <a:ext cx="1857388" cy="1412341"/>
          </a:xfrm>
          <a:prstGeom prst="rect">
            <a:avLst/>
          </a:prstGeo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0034" y="1214422"/>
            <a:ext cx="7467600" cy="4873752"/>
          </a:xfrm>
        </p:spPr>
        <p:txBody>
          <a:bodyPr>
            <a:normAutofit/>
          </a:bodyPr>
          <a:lstStyle/>
          <a:p>
            <a:pPr lvl="0" algn="r" rtl="1"/>
            <a:r>
              <a:rPr lang="fa-IR" sz="4000" dirty="0" smtClean="0">
                <a:cs typeface="B Mitra" pitchFamily="2" charset="-78"/>
              </a:rPr>
              <a:t>احساس اينكه اشتباه مي كند در او به وجود </a:t>
            </a:r>
            <a:r>
              <a:rPr lang="en-US" sz="4000" dirty="0" smtClean="0">
                <a:cs typeface="B Mitra" pitchFamily="2" charset="-78"/>
              </a:rPr>
              <a:t>    </a:t>
            </a:r>
            <a:endParaRPr lang="fa-IR" sz="4000" dirty="0" smtClean="0">
              <a:cs typeface="B Mitra" pitchFamily="2" charset="-78"/>
            </a:endParaRPr>
          </a:p>
          <a:p>
            <a:pPr lvl="0" algn="r" rtl="1">
              <a:buNone/>
            </a:pPr>
            <a:r>
              <a:rPr lang="en-US" sz="4000" dirty="0" smtClean="0">
                <a:cs typeface="B Mitra" pitchFamily="2" charset="-78"/>
              </a:rPr>
              <a:t> </a:t>
            </a:r>
            <a:r>
              <a:rPr lang="fa-IR" sz="4000" dirty="0" smtClean="0">
                <a:cs typeface="B Mitra" pitchFamily="2" charset="-78"/>
              </a:rPr>
              <a:t>مي آيد كه منجر به پائين آمدن اعتماد به نفس در او شده و بنابراين ديگر تمايل به گفتن چيز بيشتري به شما نخواهد داشت . </a:t>
            </a:r>
            <a:endParaRPr lang="en-US" sz="4000" dirty="0" smtClean="0">
              <a:cs typeface="B Mitra" pitchFamily="2" charset="-78"/>
            </a:endParaRPr>
          </a:p>
          <a:p>
            <a:pPr algn="r" rtl="1"/>
            <a:endParaRPr lang="en-US" sz="4000" dirty="0"/>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000232" y="4071942"/>
            <a:ext cx="5238750" cy="495300"/>
          </a:xfrm>
          <a:prstGeom prst="rect">
            <a:avLst/>
          </a:prstGeom>
          <a:noFill/>
        </p:spPr>
      </p:pic>
      <p:pic>
        <p:nvPicPr>
          <p:cNvPr id="37890"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0" y="0"/>
            <a:ext cx="1876424" cy="1426816"/>
          </a:xfrm>
          <a:prstGeom prst="rect">
            <a:avLst/>
          </a:prstGeom>
          <a:noFill/>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85728"/>
            <a:ext cx="8258204" cy="6188224"/>
          </a:xfrm>
        </p:spPr>
        <p:txBody>
          <a:bodyPr>
            <a:normAutofit/>
          </a:bodyPr>
          <a:lstStyle/>
          <a:p>
            <a:pPr lvl="0" algn="r" rtl="1"/>
            <a:r>
              <a:rPr lang="fa-IR" sz="3600" dirty="0" smtClean="0">
                <a:cs typeface="B Mitra" pitchFamily="2" charset="-78"/>
              </a:rPr>
              <a:t>بنابراين عدم مخالفت با مادر نكته بسيار مهمي مي باشد . </a:t>
            </a:r>
            <a:endParaRPr lang="en-US" sz="3600" dirty="0" smtClean="0">
              <a:cs typeface="B Mitra" pitchFamily="2" charset="-78"/>
            </a:endParaRPr>
          </a:p>
          <a:p>
            <a:pPr lvl="0" algn="r" rtl="1"/>
            <a:r>
              <a:rPr lang="fa-IR" sz="3600" dirty="0" smtClean="0">
                <a:cs typeface="B Mitra" pitchFamily="2" charset="-78"/>
              </a:rPr>
              <a:t>توجه به اين نكته نيز مهم است كه با عقيده نادرست او موافقت نكنيد . ممكن است تمايل به پيشنهاد مسئله اي كاملاً متفاوت داشته باشيد . در صورتي كه تا اين لحظه با او موافق بوده ايد ، اين كار كمي مشكل خواهد بود. </a:t>
            </a:r>
            <a:endParaRPr lang="en-US" sz="3600" dirty="0" smtClean="0">
              <a:cs typeface="B Mitra" pitchFamily="2" charset="-78"/>
            </a:endParaRPr>
          </a:p>
          <a:p>
            <a:pPr algn="r" rtl="1"/>
            <a:r>
              <a:rPr lang="fa-IR" sz="3600" dirty="0" smtClean="0">
                <a:cs typeface="B Mitra" pitchFamily="2" charset="-78"/>
              </a:rPr>
              <a:t>در عوض ، احساس يا فكر او را بپذيريد ، بدين معني كه به شيوه اي كاملاً بي طرفانه پاسخ داده و به موافقت يا مخالفت با او نپردازيد . </a:t>
            </a:r>
            <a:endParaRPr lang="en-US" sz="3600" dirty="0" smtClean="0">
              <a:cs typeface="B Mitra" pitchFamily="2" charset="-78"/>
            </a:endParaRPr>
          </a:p>
          <a:p>
            <a:endParaRPr lang="en-US" sz="3200" dirty="0"/>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1857356" y="5643578"/>
            <a:ext cx="5238750" cy="495300"/>
          </a:xfrm>
          <a:prstGeom prst="rect">
            <a:avLst/>
          </a:prstGeom>
          <a:noFill/>
        </p:spPr>
      </p:pic>
      <p:pic>
        <p:nvPicPr>
          <p:cNvPr id="38914"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7286644" y="5643578"/>
            <a:ext cx="1428760" cy="1086417"/>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301752" y="2143116"/>
            <a:ext cx="8503920" cy="3955932"/>
          </a:xfrm>
        </p:spPr>
        <p:txBody>
          <a:bodyPr/>
          <a:lstStyle/>
          <a:p>
            <a:pPr algn="r" rtl="1"/>
            <a:r>
              <a:rPr lang="fa-IR" sz="2800" dirty="0" smtClean="0">
                <a:solidFill>
                  <a:schemeClr val="accent3">
                    <a:lumMod val="75000"/>
                  </a:schemeClr>
                </a:solidFill>
                <a:cs typeface="B Titr" pitchFamily="2" charset="-78"/>
              </a:rPr>
              <a:t>ارتباط غیر کلامی یعنی نشان دادن طرز برخورد خاص ، حالت چهره خاص و هر چیز دیگری غیر از حرف زدن.</a:t>
            </a:r>
            <a:endParaRPr lang="en-US" sz="2800" dirty="0">
              <a:solidFill>
                <a:schemeClr val="accent3">
                  <a:lumMod val="75000"/>
                </a:schemeClr>
              </a:solidFill>
              <a:cs typeface="B Titr"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000232" y="3576642"/>
            <a:ext cx="5238750" cy="495300"/>
          </a:xfrm>
          <a:prstGeom prst="rect">
            <a:avLst/>
          </a:prstGeom>
          <a:noFill/>
        </p:spPr>
      </p:pic>
      <p:pic>
        <p:nvPicPr>
          <p:cNvPr id="3074"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3857620" y="4714884"/>
            <a:ext cx="1853914" cy="1409700"/>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28604"/>
            <a:ext cx="8401080" cy="6045348"/>
          </a:xfrm>
        </p:spPr>
        <p:txBody>
          <a:bodyPr>
            <a:normAutofit/>
          </a:bodyPr>
          <a:lstStyle/>
          <a:p>
            <a:pPr lvl="0" algn="r" rtl="1"/>
            <a:r>
              <a:rPr lang="fa-IR" sz="3600" dirty="0" smtClean="0">
                <a:cs typeface="B Mitra" pitchFamily="2" charset="-78"/>
              </a:rPr>
              <a:t>به منظور اصلاح يك تصور غلط مي توان اطلاعات بيشتري را در اختيار مادر قرار داد . </a:t>
            </a:r>
            <a:endParaRPr lang="en-US" sz="3600" dirty="0" smtClean="0">
              <a:cs typeface="B Mitra" pitchFamily="2" charset="-78"/>
            </a:endParaRPr>
          </a:p>
          <a:p>
            <a:pPr lvl="0" algn="r" rtl="1"/>
            <a:r>
              <a:rPr lang="fa-IR" sz="3600" dirty="0" smtClean="0">
                <a:cs typeface="B Mitra" pitchFamily="2" charset="-78"/>
              </a:rPr>
              <a:t>همچنين ، ابراز همدلي نيز نشانگر اين مطلب است كه به تائيد احساسات مادر پرداخته ايد . </a:t>
            </a:r>
            <a:endParaRPr lang="en-US" sz="3600" dirty="0" smtClean="0">
              <a:cs typeface="B Mitra" pitchFamily="2" charset="-78"/>
            </a:endParaRPr>
          </a:p>
          <a:p>
            <a:pPr lvl="0" algn="r" rtl="1"/>
            <a:r>
              <a:rPr lang="fa-IR" sz="3600" dirty="0" smtClean="0">
                <a:cs typeface="B Mitra" pitchFamily="2" charset="-78"/>
              </a:rPr>
              <a:t>اگر مادري نگران باشد شما با گفتن جمله نگران نباش باعث     مي شويد كه احساس كند نگران بودن وي كار اشتباهي بوده است  اين امر منجر به پائين آمدن اعتماد به نفس مادر در تصميم گيري هاي شخصي او مي شود. </a:t>
            </a:r>
            <a:endParaRPr lang="en-US" sz="3600" dirty="0">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0" y="6362700"/>
            <a:ext cx="5238750" cy="495300"/>
          </a:xfrm>
          <a:prstGeom prst="rect">
            <a:avLst/>
          </a:prstGeom>
          <a:noFill/>
        </p:spPr>
      </p:pic>
      <p:pic>
        <p:nvPicPr>
          <p:cNvPr id="39938"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2143108" y="5143512"/>
            <a:ext cx="1572067" cy="1195386"/>
          </a:xfrm>
          <a:prstGeom prst="rect">
            <a:avLst/>
          </a:prstGeom>
          <a:noFill/>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596" y="1600200"/>
            <a:ext cx="7496204" cy="3328998"/>
          </a:xfrm>
        </p:spPr>
        <p:txBody>
          <a:bodyPr>
            <a:normAutofit/>
          </a:bodyPr>
          <a:lstStyle/>
          <a:p>
            <a:pPr algn="r" rtl="1"/>
            <a:r>
              <a:rPr lang="ar-SA" sz="4000" b="1" dirty="0" smtClean="0">
                <a:solidFill>
                  <a:srgbClr val="7030A0"/>
                </a:solidFill>
                <a:cs typeface="B Titr" pitchFamily="2" charset="-78"/>
              </a:rPr>
              <a:t>مهارت دوم : تشخيص و تحسين آنچه كه مادر و كودك درست انجام </a:t>
            </a:r>
            <a:r>
              <a:rPr lang="fa-IR" sz="4000" b="1" dirty="0" smtClean="0">
                <a:solidFill>
                  <a:srgbClr val="7030A0"/>
                </a:solidFill>
                <a:cs typeface="B Titr" pitchFamily="2" charset="-78"/>
              </a:rPr>
              <a:t> </a:t>
            </a:r>
            <a:r>
              <a:rPr lang="ar-SA" sz="4000" b="1" dirty="0" smtClean="0">
                <a:solidFill>
                  <a:srgbClr val="7030A0"/>
                </a:solidFill>
                <a:cs typeface="B Titr" pitchFamily="2" charset="-78"/>
              </a:rPr>
              <a:t>مي دهند . </a:t>
            </a:r>
            <a:endParaRPr lang="en-US" sz="4000" dirty="0">
              <a:solidFill>
                <a:srgbClr val="7030A0"/>
              </a:solidFill>
              <a:cs typeface="B Titr"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1785918" y="5076840"/>
            <a:ext cx="5238750" cy="495300"/>
          </a:xfrm>
          <a:prstGeom prst="rect">
            <a:avLst/>
          </a:prstGeom>
          <a:noFill/>
        </p:spPr>
      </p:pic>
      <p:pic>
        <p:nvPicPr>
          <p:cNvPr id="40962"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3714744" y="3286124"/>
            <a:ext cx="1640949" cy="1247763"/>
          </a:xfrm>
          <a:prstGeom prst="rect">
            <a:avLst/>
          </a:prstGeom>
          <a:noFill/>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42918"/>
            <a:ext cx="8258204" cy="5831034"/>
          </a:xfrm>
        </p:spPr>
        <p:txBody>
          <a:bodyPr>
            <a:normAutofit/>
          </a:bodyPr>
          <a:lstStyle/>
          <a:p>
            <a:pPr algn="r" rtl="1">
              <a:buNone/>
            </a:pPr>
            <a:endParaRPr lang="en-US" sz="3200" dirty="0" smtClean="0"/>
          </a:p>
          <a:p>
            <a:pPr lvl="0" algn="r" rtl="1"/>
            <a:r>
              <a:rPr lang="fa-IR" sz="3200" dirty="0" smtClean="0">
                <a:cs typeface="B Mitra" pitchFamily="2" charset="-78"/>
              </a:rPr>
              <a:t>همانند ساير كارمندان بهداشتي ، ما نيز براي جستجوي مشكلات آموزش مي بينيم . متاسفانه در اغلب مواقع عادت كرده ايم كه فقط كارهايي را كه فكر مي كنيم مردم اشتباه انجام مي دهند ديده و سعي در اصلاح آنها داشته باشيم . </a:t>
            </a:r>
            <a:endParaRPr lang="en-US" sz="3200" dirty="0" smtClean="0">
              <a:cs typeface="B Mitra" pitchFamily="2" charset="-78"/>
            </a:endParaRPr>
          </a:p>
          <a:p>
            <a:pPr algn="r">
              <a:buNone/>
            </a:pPr>
            <a:endParaRPr lang="en-US" sz="3200" dirty="0"/>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5148278"/>
            <a:ext cx="5238750" cy="495300"/>
          </a:xfrm>
          <a:prstGeom prst="rect">
            <a:avLst/>
          </a:prstGeom>
          <a:noFill/>
        </p:spPr>
      </p:pic>
      <p:pic>
        <p:nvPicPr>
          <p:cNvPr id="41986"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3500430" y="3214686"/>
            <a:ext cx="2241424" cy="1704359"/>
          </a:xfrm>
          <a:prstGeom prst="rect">
            <a:avLst/>
          </a:prstGeom>
          <a:noFill/>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7901014" cy="4873752"/>
          </a:xfrm>
        </p:spPr>
        <p:txBody>
          <a:bodyPr>
            <a:normAutofit/>
          </a:bodyPr>
          <a:lstStyle/>
          <a:p>
            <a:pPr algn="r" rtl="1"/>
            <a:r>
              <a:rPr lang="fa-IR" sz="4400" b="1" dirty="0" smtClean="0">
                <a:cs typeface="B Mitra" pitchFamily="2" charset="-78"/>
              </a:rPr>
              <a:t>سوال : اگر به مادر بگوئيد كه كاري را اشتباه انجام مي دهد يا شير خوار كار خود را خيلي خوب انجام  نمي دهد ، چه احساسي در مادر به وجود مي آيد ؟</a:t>
            </a:r>
            <a:r>
              <a:rPr lang="fa-IR" sz="4400" b="1" i="1" dirty="0" smtClean="0"/>
              <a:t>‌</a:t>
            </a:r>
            <a:endParaRPr lang="en-US" sz="4400" b="1" dirty="0" smtClean="0"/>
          </a:p>
          <a:p>
            <a:pPr algn="r" rtl="1"/>
            <a:endParaRPr lang="en-US" sz="4400" b="1" dirty="0"/>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571480"/>
            <a:ext cx="5238750" cy="495300"/>
          </a:xfrm>
          <a:prstGeom prst="rect">
            <a:avLst/>
          </a:prstGeom>
          <a:noFill/>
        </p:spPr>
      </p:pic>
      <p:pic>
        <p:nvPicPr>
          <p:cNvPr id="5"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214546" y="5148278"/>
            <a:ext cx="5238750" cy="495300"/>
          </a:xfrm>
          <a:prstGeom prst="rect">
            <a:avLst/>
          </a:prstGeom>
          <a:noFill/>
        </p:spPr>
      </p:pic>
      <p:pic>
        <p:nvPicPr>
          <p:cNvPr id="43010"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428596" y="5286388"/>
            <a:ext cx="1453051" cy="1104887"/>
          </a:xfrm>
          <a:prstGeom prst="rect">
            <a:avLst/>
          </a:prstGeom>
          <a:no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28604"/>
            <a:ext cx="7467600" cy="6045348"/>
          </a:xfrm>
        </p:spPr>
        <p:txBody>
          <a:bodyPr>
            <a:normAutofit/>
          </a:bodyPr>
          <a:lstStyle/>
          <a:p>
            <a:pPr algn="r" rtl="1">
              <a:buNone/>
            </a:pPr>
            <a:endParaRPr lang="en-US" sz="3600" dirty="0" smtClean="0">
              <a:cs typeface="B Mitra" pitchFamily="2" charset="-78"/>
            </a:endParaRPr>
          </a:p>
          <a:p>
            <a:pPr lvl="0" algn="r" rtl="1"/>
            <a:r>
              <a:rPr lang="fa-IR" sz="3600" dirty="0" smtClean="0">
                <a:cs typeface="B Mitra" pitchFamily="2" charset="-78"/>
              </a:rPr>
              <a:t>احتمالاً احساس بدي در او به و جود آمده و اين احساس بد ، منجر به پائين آمدن اعتماد به نفس وي مي شود . </a:t>
            </a:r>
            <a:endParaRPr lang="en-US" sz="3600" dirty="0" smtClean="0">
              <a:cs typeface="B Mitra" pitchFamily="2" charset="-78"/>
            </a:endParaRPr>
          </a:p>
          <a:p>
            <a:pPr lvl="0" algn="r" rtl="1"/>
            <a:r>
              <a:rPr lang="fa-IR" sz="3600" dirty="0" smtClean="0">
                <a:cs typeface="B Mitra" pitchFamily="2" charset="-78"/>
              </a:rPr>
              <a:t>بعنوان يك مشاور به جستجوي آنچه كه مادر و فرزند به نحو صحيح انجام مي دهند بپردازيد . </a:t>
            </a:r>
            <a:endParaRPr lang="en-US" sz="3600" dirty="0" smtClean="0">
              <a:cs typeface="B Mitra" pitchFamily="2" charset="-78"/>
            </a:endParaRPr>
          </a:p>
          <a:p>
            <a:pPr lvl="0" algn="r" rtl="1"/>
            <a:r>
              <a:rPr lang="fa-IR" sz="3600" dirty="0" smtClean="0">
                <a:cs typeface="B Mitra" pitchFamily="2" charset="-78"/>
              </a:rPr>
              <a:t>در ابتدا كار صحيح را تشخيص داده و سپس آن را مورد تحسين يا تائيد قرار دهيد . </a:t>
            </a:r>
            <a:endParaRPr lang="en-US" sz="3600" dirty="0" smtClean="0">
              <a:cs typeface="B Mitra" pitchFamily="2" charset="-78"/>
            </a:endParaRPr>
          </a:p>
          <a:p>
            <a:pPr algn="r"/>
            <a:endParaRPr lang="en-US" sz="3600" dirty="0">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5362592"/>
            <a:ext cx="5238750" cy="495300"/>
          </a:xfrm>
          <a:prstGeom prst="rect">
            <a:avLst/>
          </a:prstGeom>
          <a:noFill/>
        </p:spPr>
      </p:pic>
      <p:pic>
        <p:nvPicPr>
          <p:cNvPr id="44034"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1142976" y="4143380"/>
            <a:ext cx="1285884" cy="977775"/>
          </a:xfrm>
          <a:prstGeom prst="rect">
            <a:avLst/>
          </a:prstGeom>
          <a:noFill/>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57232"/>
            <a:ext cx="8258204" cy="5616720"/>
          </a:xfrm>
        </p:spPr>
        <p:txBody>
          <a:bodyPr>
            <a:normAutofit/>
          </a:bodyPr>
          <a:lstStyle/>
          <a:p>
            <a:pPr lvl="0" algn="r" rtl="1">
              <a:buNone/>
            </a:pPr>
            <a:endParaRPr lang="en-US" sz="3600" dirty="0" smtClean="0">
              <a:cs typeface="B Mitra" pitchFamily="2" charset="-78"/>
            </a:endParaRPr>
          </a:p>
          <a:p>
            <a:pPr lvl="0" algn="r" rtl="1"/>
            <a:r>
              <a:rPr lang="fa-IR" sz="3600" dirty="0" smtClean="0">
                <a:cs typeface="B Mitra" pitchFamily="2" charset="-78"/>
              </a:rPr>
              <a:t>تحسين كارهاي صحيح داراي مزاياي زير خواهد بود :‌</a:t>
            </a:r>
            <a:endParaRPr lang="en-US" sz="3600" dirty="0">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2143116"/>
            <a:ext cx="5238750" cy="495300"/>
          </a:xfrm>
          <a:prstGeom prst="rect">
            <a:avLst/>
          </a:prstGeom>
          <a:noFill/>
        </p:spPr>
      </p:pic>
      <p:pic>
        <p:nvPicPr>
          <p:cNvPr id="45058"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3786182" y="3714752"/>
            <a:ext cx="1928826" cy="1466662"/>
          </a:xfrm>
          <a:prstGeom prst="rect">
            <a:avLst/>
          </a:prstGeom>
          <a:noFill/>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00108"/>
            <a:ext cx="7467600" cy="5473844"/>
          </a:xfrm>
        </p:spPr>
        <p:txBody>
          <a:bodyPr>
            <a:normAutofit/>
          </a:bodyPr>
          <a:lstStyle/>
          <a:p>
            <a:pPr lvl="0" algn="r" rtl="1"/>
            <a:endParaRPr lang="en-US" sz="3600" dirty="0" smtClean="0">
              <a:cs typeface="B Mitra" pitchFamily="2" charset="-78"/>
            </a:endParaRPr>
          </a:p>
          <a:p>
            <a:pPr lvl="1" algn="r" rtl="1"/>
            <a:r>
              <a:rPr lang="fa-IR" sz="3600" dirty="0" smtClean="0">
                <a:cs typeface="B Mitra" pitchFamily="2" charset="-78"/>
              </a:rPr>
              <a:t>افزايش اعتماد به نفس در مادر </a:t>
            </a:r>
            <a:endParaRPr lang="en-US" sz="3600" dirty="0" smtClean="0">
              <a:cs typeface="B Mitra" pitchFamily="2" charset="-78"/>
            </a:endParaRPr>
          </a:p>
          <a:p>
            <a:pPr lvl="1" algn="r" rtl="1"/>
            <a:r>
              <a:rPr lang="fa-IR" sz="3600" dirty="0" smtClean="0">
                <a:cs typeface="B Mitra" pitchFamily="2" charset="-78"/>
              </a:rPr>
              <a:t>تشويق مادر به ادامه انجام كار هاي صحيح </a:t>
            </a:r>
            <a:endParaRPr lang="en-US" sz="3600" dirty="0" smtClean="0">
              <a:cs typeface="B Mitra" pitchFamily="2" charset="-78"/>
            </a:endParaRPr>
          </a:p>
          <a:p>
            <a:pPr lvl="1" algn="r" rtl="1"/>
            <a:r>
              <a:rPr lang="fa-IR" sz="3600" dirty="0" smtClean="0">
                <a:cs typeface="B Mitra" pitchFamily="2" charset="-78"/>
              </a:rPr>
              <a:t>آسان تر شدن قبول پيشنهادات بعدي توسط</a:t>
            </a:r>
            <a:r>
              <a:rPr lang="en-US" sz="3600" dirty="0" smtClean="0">
                <a:cs typeface="B Mitra" pitchFamily="2" charset="-78"/>
              </a:rPr>
              <a:t> </a:t>
            </a:r>
            <a:r>
              <a:rPr lang="fa-IR" sz="3600" dirty="0" smtClean="0">
                <a:cs typeface="B Mitra" pitchFamily="2" charset="-78"/>
              </a:rPr>
              <a:t>مادر</a:t>
            </a:r>
            <a:endParaRPr lang="en-US" dirty="0"/>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4291022"/>
            <a:ext cx="5238750" cy="495300"/>
          </a:xfrm>
          <a:prstGeom prst="rect">
            <a:avLst/>
          </a:prstGeom>
          <a:noFill/>
        </p:spPr>
      </p:pic>
      <p:pic>
        <p:nvPicPr>
          <p:cNvPr id="46082"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785786" y="357166"/>
            <a:ext cx="1590672" cy="1209533"/>
          </a:xfrm>
          <a:prstGeom prst="rect">
            <a:avLst/>
          </a:prstGeom>
          <a:noFill/>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7467600" cy="1900238"/>
          </a:xfrm>
        </p:spPr>
        <p:txBody>
          <a:bodyPr>
            <a:normAutofit/>
          </a:bodyPr>
          <a:lstStyle/>
          <a:p>
            <a:pPr algn="r" rtl="1"/>
            <a:r>
              <a:rPr lang="fa-IR" sz="3600" b="1" dirty="0" smtClean="0">
                <a:solidFill>
                  <a:srgbClr val="7030A0"/>
                </a:solidFill>
                <a:cs typeface="B Titr" pitchFamily="2" charset="-78"/>
              </a:rPr>
              <a:t>مهارت سوم : به صورت عملي كمك كنيد .</a:t>
            </a:r>
            <a:endParaRPr lang="en-US" sz="3600" dirty="0">
              <a:solidFill>
                <a:srgbClr val="7030A0"/>
              </a:solidFill>
              <a:cs typeface="B Titr"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2719386"/>
            <a:ext cx="5238750" cy="495300"/>
          </a:xfrm>
          <a:prstGeom prst="rect">
            <a:avLst/>
          </a:prstGeom>
          <a:noFill/>
        </p:spPr>
      </p:pic>
      <p:pic>
        <p:nvPicPr>
          <p:cNvPr id="48130"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3500430" y="4214818"/>
            <a:ext cx="2019300" cy="1535458"/>
          </a:xfrm>
          <a:prstGeom prst="rect">
            <a:avLst/>
          </a:prstGeom>
          <a:noFill/>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00042"/>
            <a:ext cx="8258204" cy="5973910"/>
          </a:xfrm>
        </p:spPr>
        <p:txBody>
          <a:bodyPr>
            <a:normAutofit/>
          </a:bodyPr>
          <a:lstStyle/>
          <a:p>
            <a:pPr algn="r" rtl="1">
              <a:buNone/>
            </a:pPr>
            <a:endParaRPr lang="en-US" sz="2800" dirty="0" smtClean="0">
              <a:cs typeface="B Mitra" pitchFamily="2" charset="-78"/>
            </a:endParaRPr>
          </a:p>
          <a:p>
            <a:pPr lvl="0" algn="r" rtl="1"/>
            <a:r>
              <a:rPr lang="fa-IR" sz="3200" dirty="0" smtClean="0">
                <a:cs typeface="B Mitra" pitchFamily="2" charset="-78"/>
              </a:rPr>
              <a:t>گاهي كمك عملي از گفتن هر عبارت ديگري بهتر است . به عنوان مثال:</a:t>
            </a:r>
            <a:endParaRPr lang="en-US" sz="3200" dirty="0" smtClean="0">
              <a:cs typeface="B Mitra" pitchFamily="2" charset="-78"/>
            </a:endParaRPr>
          </a:p>
          <a:p>
            <a:pPr lvl="0" algn="r" rtl="1"/>
            <a:r>
              <a:rPr lang="fa-IR" sz="3200" dirty="0" smtClean="0">
                <a:cs typeface="B Mitra" pitchFamily="2" charset="-78"/>
              </a:rPr>
              <a:t>هنگامي كه مادر احساس خستگي داشته ، كثيف ونامرتب بوده و يا وضعيت راحتي ندارد . </a:t>
            </a:r>
            <a:endParaRPr lang="en-US" sz="3200" dirty="0" smtClean="0">
              <a:cs typeface="B Mitra" pitchFamily="2" charset="-78"/>
            </a:endParaRPr>
          </a:p>
          <a:p>
            <a:pPr lvl="0" algn="r" rtl="1"/>
            <a:r>
              <a:rPr lang="fa-IR" sz="3200" dirty="0" smtClean="0">
                <a:cs typeface="B Mitra" pitchFamily="2" charset="-78"/>
              </a:rPr>
              <a:t>هنگامي كه گرسنه يا تشنه است . </a:t>
            </a:r>
            <a:endParaRPr lang="en-US" sz="3200" dirty="0" smtClean="0">
              <a:cs typeface="B Mitra" pitchFamily="2" charset="-78"/>
            </a:endParaRPr>
          </a:p>
          <a:p>
            <a:pPr lvl="0" algn="r" rtl="1"/>
            <a:r>
              <a:rPr lang="fa-IR" sz="3200" dirty="0" smtClean="0">
                <a:cs typeface="B Mitra" pitchFamily="2" charset="-78"/>
              </a:rPr>
              <a:t>هنگامي  كه اطلاعات خيلي زيادي دريافت كرده است . </a:t>
            </a:r>
            <a:endParaRPr lang="en-US" sz="3200" dirty="0" smtClean="0">
              <a:cs typeface="B Mitra" pitchFamily="2" charset="-78"/>
            </a:endParaRPr>
          </a:p>
          <a:p>
            <a:pPr lvl="0" algn="r" rtl="1"/>
            <a:r>
              <a:rPr lang="fa-IR" sz="3200" dirty="0" smtClean="0">
                <a:cs typeface="B Mitra" pitchFamily="2" charset="-78"/>
              </a:rPr>
              <a:t>هنگامي كه در انجام دادن عملي كار ، به وضوح دچار مشكل مي باشد </a:t>
            </a:r>
            <a:endParaRPr lang="en-US" sz="3200" dirty="0" smtClean="0">
              <a:cs typeface="B Mitra" pitchFamily="2" charset="-78"/>
            </a:endParaRPr>
          </a:p>
          <a:p>
            <a:pPr lvl="0" algn="r" rtl="1">
              <a:buNone/>
            </a:pPr>
            <a:r>
              <a:rPr lang="fa-IR" sz="3200" dirty="0" smtClean="0">
                <a:cs typeface="B Mitra" pitchFamily="2" charset="-78"/>
              </a:rPr>
              <a:t> </a:t>
            </a:r>
            <a:endParaRPr lang="en-US" sz="3200" dirty="0" smtClean="0">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5005402"/>
            <a:ext cx="5238750" cy="495300"/>
          </a:xfrm>
          <a:prstGeom prst="rect">
            <a:avLst/>
          </a:prstGeom>
          <a:noFill/>
        </p:spPr>
      </p:pic>
      <p:pic>
        <p:nvPicPr>
          <p:cNvPr id="49154"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571472" y="2643182"/>
            <a:ext cx="1357322" cy="1032096"/>
          </a:xfrm>
          <a:prstGeom prst="rect">
            <a:avLst/>
          </a:prstGeom>
          <a:noFill/>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28736"/>
            <a:ext cx="7467600" cy="5045216"/>
          </a:xfrm>
        </p:spPr>
        <p:txBody>
          <a:bodyPr/>
          <a:lstStyle/>
          <a:p>
            <a:pPr algn="r" rtl="1"/>
            <a:r>
              <a:rPr lang="fa-IR" i="1" dirty="0" smtClean="0">
                <a:cs typeface="B Titr" pitchFamily="2" charset="-78"/>
              </a:rPr>
              <a:t>سوال : چگونه مي توان به مادر كمك عملي ارائه نمود ؟‌</a:t>
            </a:r>
            <a:endParaRPr lang="en-US" dirty="0">
              <a:cs typeface="B Titr"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2143116"/>
            <a:ext cx="5238750" cy="495300"/>
          </a:xfrm>
          <a:prstGeom prst="rect">
            <a:avLst/>
          </a:prstGeom>
          <a:noFill/>
        </p:spPr>
      </p:pic>
      <p:pic>
        <p:nvPicPr>
          <p:cNvPr id="50178"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857224" y="4714884"/>
            <a:ext cx="2204643" cy="1676391"/>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301752" y="785794"/>
            <a:ext cx="8413652" cy="5313254"/>
          </a:xfrm>
        </p:spPr>
        <p:txBody>
          <a:bodyPr/>
          <a:lstStyle/>
          <a:p>
            <a:pPr algn="r" rtl="1">
              <a:buNone/>
            </a:pPr>
            <a:r>
              <a:rPr lang="fa-IR" sz="2800" b="1" dirty="0" smtClean="0">
                <a:solidFill>
                  <a:schemeClr val="accent3">
                    <a:lumMod val="75000"/>
                  </a:schemeClr>
                </a:solidFill>
                <a:cs typeface="B Titr" pitchFamily="2" charset="-78"/>
              </a:rPr>
              <a:t>ارتباط های غیر کلامی مفید:</a:t>
            </a:r>
          </a:p>
          <a:p>
            <a:pPr algn="r" rtl="1">
              <a:buNone/>
            </a:pPr>
            <a:endParaRPr lang="fa-IR" b="1" dirty="0" smtClean="0"/>
          </a:p>
          <a:p>
            <a:pPr algn="r" rtl="1">
              <a:buNone/>
            </a:pPr>
            <a:endParaRPr lang="en-US" dirty="0" smtClean="0"/>
          </a:p>
          <a:p>
            <a:pPr lvl="0" algn="r" rtl="1"/>
            <a:r>
              <a:rPr lang="fa-IR" sz="4000" dirty="0" smtClean="0">
                <a:solidFill>
                  <a:srgbClr val="00B050"/>
                </a:solidFill>
                <a:cs typeface="B Mitra" pitchFamily="2" charset="-78"/>
              </a:rPr>
              <a:t>هم سطح قرار گرفتن</a:t>
            </a:r>
            <a:endParaRPr lang="en-US" sz="4000" dirty="0" smtClean="0">
              <a:solidFill>
                <a:srgbClr val="00B050"/>
              </a:solidFill>
              <a:cs typeface="B Mitra" pitchFamily="2" charset="-78"/>
            </a:endParaRPr>
          </a:p>
          <a:p>
            <a:pPr lvl="0" algn="r" rtl="1"/>
            <a:r>
              <a:rPr lang="fa-IR" sz="4000" dirty="0" smtClean="0">
                <a:solidFill>
                  <a:srgbClr val="00B050"/>
                </a:solidFill>
                <a:cs typeface="B Mitra" pitchFamily="2" charset="-78"/>
              </a:rPr>
              <a:t>توجه کردن</a:t>
            </a:r>
            <a:endParaRPr lang="en-US" sz="4000" dirty="0" smtClean="0">
              <a:solidFill>
                <a:srgbClr val="00B050"/>
              </a:solidFill>
              <a:cs typeface="B Mitra" pitchFamily="2" charset="-78"/>
            </a:endParaRPr>
          </a:p>
          <a:p>
            <a:pPr lvl="0" algn="r" rtl="1"/>
            <a:r>
              <a:rPr lang="fa-IR" sz="4000" dirty="0" smtClean="0">
                <a:solidFill>
                  <a:srgbClr val="00B050"/>
                </a:solidFill>
                <a:cs typeface="B Mitra" pitchFamily="2" charset="-78"/>
              </a:rPr>
              <a:t>حذف موانع</a:t>
            </a:r>
            <a:endParaRPr lang="en-US" sz="4000" dirty="0" smtClean="0">
              <a:solidFill>
                <a:srgbClr val="00B050"/>
              </a:solidFill>
              <a:cs typeface="B Mitra" pitchFamily="2" charset="-78"/>
            </a:endParaRPr>
          </a:p>
          <a:p>
            <a:pPr lvl="0" algn="r" rtl="1"/>
            <a:r>
              <a:rPr lang="fa-IR" sz="4000" dirty="0" smtClean="0">
                <a:solidFill>
                  <a:srgbClr val="00B050"/>
                </a:solidFill>
                <a:cs typeface="B Mitra" pitchFamily="2" charset="-78"/>
              </a:rPr>
              <a:t>دادن وقت كافي به مادر  </a:t>
            </a:r>
            <a:endParaRPr lang="en-US" sz="4000" dirty="0" smtClean="0">
              <a:solidFill>
                <a:srgbClr val="00B050"/>
              </a:solidFill>
              <a:cs typeface="B Mitra" pitchFamily="2" charset="-78"/>
            </a:endParaRPr>
          </a:p>
          <a:p>
            <a:pPr lvl="0" algn="r" rtl="1"/>
            <a:r>
              <a:rPr lang="fa-IR" sz="4000" dirty="0" smtClean="0">
                <a:solidFill>
                  <a:srgbClr val="00B050"/>
                </a:solidFill>
                <a:cs typeface="B Mitra" pitchFamily="2" charset="-78"/>
              </a:rPr>
              <a:t>تماس مناسب</a:t>
            </a:r>
            <a:endParaRPr lang="en-US" sz="4000" dirty="0">
              <a:solidFill>
                <a:srgbClr val="00B050"/>
              </a:solidFill>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5648344"/>
            <a:ext cx="5238750" cy="495300"/>
          </a:xfrm>
          <a:prstGeom prst="rect">
            <a:avLst/>
          </a:prstGeom>
          <a:noFill/>
        </p:spPr>
      </p:pic>
      <p:pic>
        <p:nvPicPr>
          <p:cNvPr id="4098"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1643043" y="1958451"/>
            <a:ext cx="2071702" cy="1575304"/>
          </a:xfrm>
          <a:prstGeom prst="rect">
            <a:avLst/>
          </a:prstGeom>
          <a:noFill/>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28604"/>
            <a:ext cx="7467600" cy="6045348"/>
          </a:xfrm>
        </p:spPr>
        <p:txBody>
          <a:bodyPr>
            <a:normAutofit/>
          </a:bodyPr>
          <a:lstStyle/>
          <a:p>
            <a:pPr algn="r" rtl="1">
              <a:buNone/>
            </a:pPr>
            <a:endParaRPr lang="en-US" sz="3200" dirty="0" smtClean="0">
              <a:cs typeface="B Mitra" pitchFamily="2" charset="-78"/>
            </a:endParaRPr>
          </a:p>
          <a:p>
            <a:pPr lvl="0" algn="r" rtl="1"/>
            <a:r>
              <a:rPr lang="fa-IR" sz="3200" dirty="0" smtClean="0">
                <a:cs typeface="B Mitra" pitchFamily="2" charset="-78"/>
              </a:rPr>
              <a:t>بعضي از روش هاي ارائه كمك عملي عبارتند از :‌</a:t>
            </a:r>
            <a:endParaRPr lang="en-US" sz="3200" dirty="0" smtClean="0">
              <a:cs typeface="B Mitra" pitchFamily="2" charset="-78"/>
            </a:endParaRPr>
          </a:p>
          <a:p>
            <a:pPr lvl="0" algn="r" rtl="1"/>
            <a:r>
              <a:rPr lang="fa-IR" sz="3200" dirty="0" smtClean="0">
                <a:cs typeface="B Mitra" pitchFamily="2" charset="-78"/>
              </a:rPr>
              <a:t>كمك كنيد تا خود را تميز ومرتب كرده و درحالت راحتي قرار بگيرد . </a:t>
            </a:r>
            <a:endParaRPr lang="en-US" sz="3200" dirty="0" smtClean="0">
              <a:cs typeface="B Mitra" pitchFamily="2" charset="-78"/>
            </a:endParaRPr>
          </a:p>
          <a:p>
            <a:pPr lvl="0" algn="r" rtl="1"/>
            <a:r>
              <a:rPr lang="fa-IR" sz="3200" dirty="0" smtClean="0">
                <a:cs typeface="B Mitra" pitchFamily="2" charset="-78"/>
              </a:rPr>
              <a:t>به او يك نوشيدني يا چيزي براي خوردن بدهيد . </a:t>
            </a:r>
            <a:endParaRPr lang="en-US" sz="3200" dirty="0" smtClean="0">
              <a:cs typeface="B Mitra" pitchFamily="2" charset="-78"/>
            </a:endParaRPr>
          </a:p>
          <a:p>
            <a:pPr lvl="0" algn="r" rtl="1"/>
            <a:r>
              <a:rPr lang="fa-IR" sz="3200" dirty="0" smtClean="0">
                <a:cs typeface="B Mitra" pitchFamily="2" charset="-78"/>
              </a:rPr>
              <a:t>كودك را نگه داريد تا مادر بتواند در حالت راحتي قرار گیرد و دست وصورت خود را شسته يا بتواند  به دستشويي برود . </a:t>
            </a:r>
            <a:endParaRPr lang="en-US" sz="3200" dirty="0" smtClean="0">
              <a:cs typeface="B Mitra" pitchFamily="2" charset="-78"/>
            </a:endParaRPr>
          </a:p>
          <a:p>
            <a:pPr algn="r" rtl="1"/>
            <a:r>
              <a:rPr lang="fa-IR" sz="3200" dirty="0" smtClean="0">
                <a:cs typeface="B Mitra" pitchFamily="2" charset="-78"/>
              </a:rPr>
              <a:t>كمك عملي ، شامل مسائل مربوط به تغذيه هم مي شود مثل كمك به قرار گرفتن كودك در آغوش مادر براي گرفتن سينه ، دوشيدن شير مادر يا آماده كردن غذاي كمكي </a:t>
            </a:r>
            <a:endParaRPr lang="en-US" sz="3200" dirty="0" smtClean="0">
              <a:cs typeface="B Mitra" pitchFamily="2" charset="-78"/>
            </a:endParaRPr>
          </a:p>
          <a:p>
            <a:pPr algn="r"/>
            <a:endParaRPr lang="en-US" sz="3200" dirty="0">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000232" y="6219848"/>
            <a:ext cx="5238750" cy="495300"/>
          </a:xfrm>
          <a:prstGeom prst="rect">
            <a:avLst/>
          </a:prstGeom>
          <a:noFill/>
        </p:spPr>
      </p:pic>
      <p:pic>
        <p:nvPicPr>
          <p:cNvPr id="51202"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857224" y="428604"/>
            <a:ext cx="928694" cy="706171"/>
          </a:xfrm>
          <a:prstGeom prst="rect">
            <a:avLst/>
          </a:prstGeom>
          <a:noFill/>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14356"/>
            <a:ext cx="7467600" cy="5759596"/>
          </a:xfrm>
        </p:spPr>
        <p:txBody>
          <a:bodyPr>
            <a:normAutofit/>
          </a:bodyPr>
          <a:lstStyle/>
          <a:p>
            <a:pPr algn="r" rtl="1"/>
            <a:r>
              <a:rPr lang="ar-SA" sz="3200" dirty="0" smtClean="0">
                <a:solidFill>
                  <a:srgbClr val="7030A0"/>
                </a:solidFill>
              </a:rPr>
              <a:t> </a:t>
            </a:r>
            <a:r>
              <a:rPr lang="fa-IR" sz="4000" b="1" dirty="0" smtClean="0">
                <a:solidFill>
                  <a:srgbClr val="7030A0"/>
                </a:solidFill>
                <a:cs typeface="B Titr" pitchFamily="2" charset="-78"/>
              </a:rPr>
              <a:t>مهارت چهارم : دادن اطلاعات كم و مناسب به مادر </a:t>
            </a:r>
            <a:endParaRPr lang="en-US" sz="4000" dirty="0" smtClean="0">
              <a:solidFill>
                <a:srgbClr val="7030A0"/>
              </a:solidFill>
              <a:cs typeface="B Titr" pitchFamily="2" charset="-78"/>
            </a:endParaRPr>
          </a:p>
          <a:p>
            <a:pPr algn="r" rtl="1"/>
            <a:endParaRPr lang="en-US" sz="3200" dirty="0">
              <a:solidFill>
                <a:srgbClr val="7030A0"/>
              </a:solidFill>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2290758"/>
            <a:ext cx="5238750" cy="495300"/>
          </a:xfrm>
          <a:prstGeom prst="rect">
            <a:avLst/>
          </a:prstGeom>
          <a:noFill/>
        </p:spPr>
      </p:pic>
      <p:pic>
        <p:nvPicPr>
          <p:cNvPr id="52226"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3214678" y="4143380"/>
            <a:ext cx="2286016" cy="1738266"/>
          </a:xfrm>
          <a:prstGeom prst="rect">
            <a:avLst/>
          </a:prstGeom>
          <a:noFill/>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14356"/>
            <a:ext cx="7467600" cy="5759596"/>
          </a:xfrm>
        </p:spPr>
        <p:txBody>
          <a:bodyPr>
            <a:normAutofit/>
          </a:bodyPr>
          <a:lstStyle/>
          <a:p>
            <a:pPr algn="r" rtl="1"/>
            <a:r>
              <a:rPr lang="ar-SA" sz="3200" dirty="0" smtClean="0">
                <a:solidFill>
                  <a:srgbClr val="7030A0"/>
                </a:solidFill>
              </a:rPr>
              <a:t> </a:t>
            </a:r>
            <a:r>
              <a:rPr lang="fa-IR" sz="4000" b="1" dirty="0" smtClean="0">
                <a:solidFill>
                  <a:srgbClr val="7030A0"/>
                </a:solidFill>
                <a:cs typeface="B Titr" pitchFamily="2" charset="-78"/>
              </a:rPr>
              <a:t>مهارت چهارم : دادن اطلاعات كم و مناسب به مادر </a:t>
            </a:r>
            <a:endParaRPr lang="en-US" sz="4000" dirty="0" smtClean="0">
              <a:solidFill>
                <a:srgbClr val="7030A0"/>
              </a:solidFill>
              <a:cs typeface="B Titr" pitchFamily="2" charset="-78"/>
            </a:endParaRPr>
          </a:p>
          <a:p>
            <a:pPr algn="r" rtl="1"/>
            <a:endParaRPr lang="en-US" sz="3200" dirty="0">
              <a:solidFill>
                <a:srgbClr val="7030A0"/>
              </a:solidFill>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2290758"/>
            <a:ext cx="5238750" cy="495300"/>
          </a:xfrm>
          <a:prstGeom prst="rect">
            <a:avLst/>
          </a:prstGeom>
          <a:noFill/>
        </p:spPr>
      </p:pic>
      <p:pic>
        <p:nvPicPr>
          <p:cNvPr id="53250"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3500430" y="4500570"/>
            <a:ext cx="1662110" cy="1263854"/>
          </a:xfrm>
          <a:prstGeom prst="rect">
            <a:avLst/>
          </a:prstGeom>
          <a:noFill/>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28604"/>
            <a:ext cx="8543956" cy="6045348"/>
          </a:xfrm>
        </p:spPr>
        <p:txBody>
          <a:bodyPr>
            <a:normAutofit/>
          </a:bodyPr>
          <a:lstStyle/>
          <a:p>
            <a:pPr algn="r" rtl="1">
              <a:buNone/>
            </a:pPr>
            <a:endParaRPr lang="en-US" sz="3200" dirty="0" smtClean="0"/>
          </a:p>
          <a:p>
            <a:pPr lvl="0" algn="r" rtl="1"/>
            <a:r>
              <a:rPr lang="fa-IR" sz="3600" dirty="0" smtClean="0">
                <a:cs typeface="B Mitra" pitchFamily="2" charset="-78"/>
              </a:rPr>
              <a:t>بيشتر مواقع ، مادران براي تغذيه كودك خود به اطلاعات خاصي نياز دارند . قراردادن دانستني ها و اطلاعات خود در اختيار آنها بسيار مهم است همچنين اصلاح باورهاي غلط نيز از اهميت بسيار زيادي برخوردار مي باشد . </a:t>
            </a:r>
            <a:endParaRPr lang="en-US" sz="3600" dirty="0" smtClean="0">
              <a:cs typeface="B Mitra" pitchFamily="2" charset="-78"/>
            </a:endParaRPr>
          </a:p>
          <a:p>
            <a:pPr lvl="0" algn="r" rtl="1"/>
            <a:r>
              <a:rPr lang="fa-IR" sz="3600" dirty="0" smtClean="0">
                <a:cs typeface="B Mitra" pitchFamily="2" charset="-78"/>
              </a:rPr>
              <a:t>گاهي كارمندان بهداشتي اطلاعات زيادي در اختيار داشته و فكر مي كنند ، كه بايد همه آنها را در اختيار مادران قرار دهند</a:t>
            </a:r>
            <a:endParaRPr lang="en-US" sz="3600" dirty="0" smtClean="0">
              <a:cs typeface="B Mitra" pitchFamily="2" charset="-78"/>
            </a:endParaRPr>
          </a:p>
          <a:p>
            <a:pPr lvl="0" algn="r" rtl="1"/>
            <a:r>
              <a:rPr lang="fa-IR" sz="3600" dirty="0" smtClean="0">
                <a:cs typeface="B Mitra" pitchFamily="2" charset="-78"/>
              </a:rPr>
              <a:t>گوش دادن به همه صحبت هاي مادر و دادن دو تا سه قسمت از مهم ترين اطلاعات به او از اهميت به سزايي برخوردار   </a:t>
            </a:r>
          </a:p>
          <a:p>
            <a:pPr lvl="0" algn="r" rtl="1">
              <a:buNone/>
            </a:pPr>
            <a:r>
              <a:rPr lang="fa-IR" sz="3600" dirty="0" smtClean="0">
                <a:cs typeface="B Mitra" pitchFamily="2" charset="-78"/>
              </a:rPr>
              <a:t> مي باشد . </a:t>
            </a:r>
            <a:endParaRPr lang="en-US" sz="3600" dirty="0">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3571868" y="6286520"/>
            <a:ext cx="5238750" cy="495300"/>
          </a:xfrm>
          <a:prstGeom prst="rect">
            <a:avLst/>
          </a:prstGeom>
          <a:noFill/>
        </p:spPr>
      </p:pic>
      <p:pic>
        <p:nvPicPr>
          <p:cNvPr id="54274"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0" y="0"/>
            <a:ext cx="1357322" cy="1032096"/>
          </a:xfrm>
          <a:prstGeom prst="rect">
            <a:avLst/>
          </a:prstGeom>
          <a:noFill/>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28604"/>
            <a:ext cx="8401080" cy="6045348"/>
          </a:xfrm>
        </p:spPr>
        <p:txBody>
          <a:bodyPr>
            <a:normAutofit/>
          </a:bodyPr>
          <a:lstStyle/>
          <a:p>
            <a:pPr lvl="0" algn="r" rtl="1"/>
            <a:endParaRPr lang="en-US" sz="3200" dirty="0" smtClean="0"/>
          </a:p>
          <a:p>
            <a:pPr lvl="0" algn="r" rtl="1"/>
            <a:r>
              <a:rPr lang="fa-IR" sz="3600" dirty="0" smtClean="0">
                <a:cs typeface="B Mitra" pitchFamily="2" charset="-78"/>
              </a:rPr>
              <a:t>سعي كنيد تنها اطلاعاتي در اختيار مادر قرار دهيد كه مناسب شرايط فعلي او باشند . چيزهايي كه بتواند امروز و نه در چند هفته آينده از آنها استفاده كند . </a:t>
            </a:r>
            <a:endParaRPr lang="en-US" sz="3600" dirty="0" smtClean="0">
              <a:cs typeface="B Mitra" pitchFamily="2" charset="-78"/>
            </a:endParaRPr>
          </a:p>
          <a:p>
            <a:pPr lvl="0" algn="r" rtl="1"/>
            <a:r>
              <a:rPr lang="fa-IR" sz="3600" dirty="0" smtClean="0">
                <a:cs typeface="B Mitra" pitchFamily="2" charset="-78"/>
              </a:rPr>
              <a:t>توضيح در مورد دليل بروز يك مشكل مناسبترين اطلاعاتي است كه مي توان در اختيار مادران قرار داد . </a:t>
            </a:r>
            <a:endParaRPr lang="en-US" sz="3600" dirty="0" smtClean="0">
              <a:cs typeface="B Mitra" pitchFamily="2" charset="-78"/>
            </a:endParaRPr>
          </a:p>
          <a:p>
            <a:pPr lvl="0" algn="r" rtl="1"/>
            <a:r>
              <a:rPr lang="fa-IR" sz="3600" dirty="0" smtClean="0">
                <a:cs typeface="B Mitra" pitchFamily="2" charset="-78"/>
              </a:rPr>
              <a:t>سعي كنيد در هر نوبت ، تنها يك يا دو قسمت از اطلاعات را در اختيار او قرار دهيد ، مخصوصاً اگر مادر خسته بوده يا تا‌ آن موقع بمباران اطلاعاتي شده است . </a:t>
            </a:r>
            <a:endParaRPr lang="en-US" sz="3600" dirty="0" smtClean="0">
              <a:cs typeface="B Mitra" pitchFamily="2" charset="-78"/>
            </a:endParaRPr>
          </a:p>
          <a:p>
            <a:endParaRPr lang="en-US" sz="3200" dirty="0"/>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5934096"/>
            <a:ext cx="5238750" cy="495300"/>
          </a:xfrm>
          <a:prstGeom prst="rect">
            <a:avLst/>
          </a:prstGeom>
          <a:noFill/>
        </p:spPr>
      </p:pic>
      <p:pic>
        <p:nvPicPr>
          <p:cNvPr id="55298"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0" y="4929198"/>
            <a:ext cx="1759965" cy="1338262"/>
          </a:xfrm>
          <a:prstGeom prst="rect">
            <a:avLst/>
          </a:prstGeom>
          <a:noFill/>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57166"/>
            <a:ext cx="8258204" cy="6116786"/>
          </a:xfrm>
        </p:spPr>
        <p:txBody>
          <a:bodyPr>
            <a:normAutofit/>
          </a:bodyPr>
          <a:lstStyle/>
          <a:p>
            <a:pPr lvl="0" algn="r" rtl="1"/>
            <a:endParaRPr lang="en-US" sz="2800" dirty="0" smtClean="0"/>
          </a:p>
          <a:p>
            <a:pPr lvl="0" algn="r" rtl="1"/>
            <a:r>
              <a:rPr lang="fa-IR" sz="3200" dirty="0" smtClean="0">
                <a:cs typeface="B Mitra" pitchFamily="2" charset="-78"/>
              </a:rPr>
              <a:t>اطلاعات را به شيوه اي سازنده و نه به نحو انتقادگونه بيان كنيد تا مادر فكر نكند كار اشتباهي انجام داده است . اين امر به خصوص زماني كه قصد اصلاح باور غلطي را داشته باشيد اهميت مي يابد . </a:t>
            </a:r>
            <a:endParaRPr lang="en-US" sz="3200" dirty="0" smtClean="0">
              <a:cs typeface="B Mitra" pitchFamily="2" charset="-78"/>
            </a:endParaRPr>
          </a:p>
          <a:p>
            <a:pPr lvl="0" algn="r" rtl="1"/>
            <a:r>
              <a:rPr lang="fa-IR" sz="3200" dirty="0" smtClean="0">
                <a:cs typeface="B Mitra" pitchFamily="2" charset="-78"/>
              </a:rPr>
              <a:t>به عنوان مثال ، به جاي گفتن « حریره رقيق و شل براي تغذيه كودك شما مناسب نيست » بگوئيد: « غذاهاي غليظ و سفت به رشد كودك بهتر كمك خواهند كرد »  . </a:t>
            </a:r>
            <a:endParaRPr lang="en-US" sz="3200" dirty="0" smtClean="0">
              <a:cs typeface="B Mitra" pitchFamily="2" charset="-78"/>
            </a:endParaRPr>
          </a:p>
          <a:p>
            <a:pPr lvl="0" algn="r" rtl="1"/>
            <a:r>
              <a:rPr lang="fa-IR" sz="3200" dirty="0" smtClean="0">
                <a:cs typeface="B Mitra" pitchFamily="2" charset="-78"/>
              </a:rPr>
              <a:t>قبل از دادن اطلاعات به مادر ، اعتماد به نفس او را تقويت كنيد . آنچه كه مي گويد پذيرفته و كاري را كه درست انجام مي دهد تحسين كنيد نيازي به دادن اطلاعات جديد واصلاح سريع باورهاي غلط او نمي باشد . </a:t>
            </a:r>
            <a:endParaRPr lang="en-US" sz="3200" dirty="0">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1857356" y="5929330"/>
            <a:ext cx="5238750" cy="495300"/>
          </a:xfrm>
          <a:prstGeom prst="rect">
            <a:avLst/>
          </a:prstGeom>
          <a:noFill/>
        </p:spPr>
      </p:pic>
      <p:pic>
        <p:nvPicPr>
          <p:cNvPr id="57346"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0" y="0"/>
            <a:ext cx="1102322" cy="838196"/>
          </a:xfrm>
          <a:prstGeom prst="rect">
            <a:avLst/>
          </a:prstGeom>
          <a:noFill/>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r" rtl="1"/>
            <a:r>
              <a:rPr lang="fa-IR" sz="4000" b="1" dirty="0" smtClean="0">
                <a:solidFill>
                  <a:srgbClr val="7030A0"/>
                </a:solidFill>
                <a:cs typeface="B Titr" pitchFamily="2" charset="-78"/>
              </a:rPr>
              <a:t>مهارت پنجم : استفاده از </a:t>
            </a:r>
            <a:r>
              <a:rPr lang="fa-IR" sz="4000" b="1" smtClean="0">
                <a:solidFill>
                  <a:srgbClr val="7030A0"/>
                </a:solidFill>
                <a:cs typeface="B Titr" pitchFamily="2" charset="-78"/>
              </a:rPr>
              <a:t>عبارات ساده</a:t>
            </a:r>
            <a:endParaRPr lang="en-US" sz="4000" dirty="0" smtClean="0">
              <a:solidFill>
                <a:srgbClr val="7030A0"/>
              </a:solidFill>
              <a:cs typeface="B Titr" pitchFamily="2" charset="-78"/>
            </a:endParaRPr>
          </a:p>
          <a:p>
            <a:endParaRPr lang="en-US" sz="4000" dirty="0">
              <a:cs typeface="B Titr"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000232" y="2571744"/>
            <a:ext cx="5238750" cy="495300"/>
          </a:xfrm>
          <a:prstGeom prst="rect">
            <a:avLst/>
          </a:prstGeom>
          <a:noFill/>
        </p:spPr>
      </p:pic>
      <p:pic>
        <p:nvPicPr>
          <p:cNvPr id="56322"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3071802" y="3786190"/>
            <a:ext cx="2662242" cy="2024345"/>
          </a:xfrm>
          <a:prstGeom prst="rect">
            <a:avLst/>
          </a:prstGeom>
          <a:noFill/>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28604"/>
            <a:ext cx="8329642" cy="6045348"/>
          </a:xfrm>
        </p:spPr>
        <p:txBody>
          <a:bodyPr>
            <a:normAutofit/>
          </a:bodyPr>
          <a:lstStyle/>
          <a:p>
            <a:pPr algn="r" rtl="1">
              <a:buNone/>
            </a:pPr>
            <a:endParaRPr lang="en-US" sz="3200" dirty="0" smtClean="0"/>
          </a:p>
          <a:p>
            <a:pPr lvl="1" algn="r" rtl="1"/>
            <a:r>
              <a:rPr lang="fa-IR" sz="3200" dirty="0" smtClean="0"/>
              <a:t> </a:t>
            </a:r>
            <a:r>
              <a:rPr lang="fa-IR" sz="3600" dirty="0" smtClean="0">
                <a:cs typeface="B Mitra" pitchFamily="2" charset="-78"/>
              </a:rPr>
              <a:t>كارمندان بهداشتي در خصوص بيماري ها و روش معالجه آنها و اصطلاحات علمي و تخصصي مرتبط ، آموزش        مي بينند . چنانچه اين اصطلاحات براي عموم ، شناخته شود ، افرادي كه جزو كارمندان بهداشتي نيستند نيز مي توانند آنها را درك نمايند . </a:t>
            </a:r>
            <a:endParaRPr lang="en-US" sz="3600" dirty="0" smtClean="0">
              <a:cs typeface="B Mitra" pitchFamily="2" charset="-78"/>
            </a:endParaRPr>
          </a:p>
          <a:p>
            <a:pPr lvl="1" algn="r" rtl="1"/>
            <a:r>
              <a:rPr lang="fa-IR" sz="3600" dirty="0" smtClean="0">
                <a:cs typeface="B Mitra" pitchFamily="2" charset="-78"/>
              </a:rPr>
              <a:t>استفاده از عبارات شناخته شده و ساده براي توضيح مطالب به مادر از اهميت زيادي برخوردار است . </a:t>
            </a:r>
            <a:endParaRPr lang="en-US" sz="3600" dirty="0" smtClean="0">
              <a:cs typeface="B Mitra" pitchFamily="2" charset="-78"/>
            </a:endParaRPr>
          </a:p>
          <a:p>
            <a:pPr algn="r">
              <a:buNone/>
            </a:pPr>
            <a:endParaRPr lang="en-US" sz="3200" dirty="0"/>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5576906"/>
            <a:ext cx="5238750" cy="495300"/>
          </a:xfrm>
          <a:prstGeom prst="rect">
            <a:avLst/>
          </a:prstGeom>
          <a:noFill/>
        </p:spPr>
      </p:pic>
      <p:pic>
        <p:nvPicPr>
          <p:cNvPr id="64514"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428596" y="4572008"/>
            <a:ext cx="1428760" cy="1086416"/>
          </a:xfrm>
          <a:prstGeom prst="rect">
            <a:avLst/>
          </a:prstGeom>
          <a:noFill/>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28670"/>
            <a:ext cx="7467600" cy="5545282"/>
          </a:xfrm>
        </p:spPr>
        <p:txBody>
          <a:bodyPr/>
          <a:lstStyle/>
          <a:p>
            <a:pPr algn="r" rtl="1">
              <a:buNone/>
            </a:pPr>
            <a:r>
              <a:rPr lang="fa-IR" sz="4000" dirty="0" smtClean="0">
                <a:solidFill>
                  <a:srgbClr val="7030A0"/>
                </a:solidFill>
              </a:rPr>
              <a:t/>
            </a:r>
            <a:br>
              <a:rPr lang="fa-IR" sz="4000" dirty="0" smtClean="0">
                <a:solidFill>
                  <a:srgbClr val="7030A0"/>
                </a:solidFill>
              </a:rPr>
            </a:br>
            <a:r>
              <a:rPr lang="fa-IR" sz="4000" b="1" dirty="0" smtClean="0">
                <a:solidFill>
                  <a:srgbClr val="7030A0"/>
                </a:solidFill>
              </a:rPr>
              <a:t> </a:t>
            </a:r>
            <a:r>
              <a:rPr lang="en-US" sz="4000" dirty="0" smtClean="0">
                <a:solidFill>
                  <a:srgbClr val="7030A0"/>
                </a:solidFill>
              </a:rPr>
              <a:t> </a:t>
            </a:r>
            <a:r>
              <a:rPr lang="fa-IR" sz="4000" b="1" dirty="0" smtClean="0">
                <a:solidFill>
                  <a:srgbClr val="7030A0"/>
                </a:solidFill>
                <a:cs typeface="B Titr" pitchFamily="2" charset="-78"/>
              </a:rPr>
              <a:t>مهارت ششم : به بيان يك يا دو پيشنهاد پرداخته و دستور ندهيد .</a:t>
            </a:r>
            <a:endParaRPr lang="en-US" sz="4000" dirty="0" smtClean="0">
              <a:solidFill>
                <a:srgbClr val="7030A0"/>
              </a:solidFill>
              <a:cs typeface="B Titr" pitchFamily="2" charset="-78"/>
            </a:endParaRPr>
          </a:p>
          <a:p>
            <a:pPr algn="r" rtl="1"/>
            <a:endParaRPr lang="en-US" dirty="0">
              <a:solidFill>
                <a:srgbClr val="7030A0"/>
              </a:solidFill>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4076708"/>
            <a:ext cx="5238750" cy="495300"/>
          </a:xfrm>
          <a:prstGeom prst="rect">
            <a:avLst/>
          </a:prstGeom>
          <a:noFill/>
        </p:spPr>
      </p:pic>
      <p:pic>
        <p:nvPicPr>
          <p:cNvPr id="63490"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0" y="4929198"/>
            <a:ext cx="2305052" cy="1752741"/>
          </a:xfrm>
          <a:prstGeom prst="rect">
            <a:avLst/>
          </a:prstGeom>
          <a:noFill/>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57166"/>
            <a:ext cx="8258204" cy="6116786"/>
          </a:xfrm>
        </p:spPr>
        <p:txBody>
          <a:bodyPr>
            <a:normAutofit/>
          </a:bodyPr>
          <a:lstStyle/>
          <a:p>
            <a:pPr algn="r" rtl="1">
              <a:buNone/>
            </a:pPr>
            <a:endParaRPr lang="en-US" sz="2800" dirty="0" smtClean="0"/>
          </a:p>
          <a:p>
            <a:pPr lvl="0" algn="r" rtl="1"/>
            <a:r>
              <a:rPr lang="fa-IR" sz="3200" dirty="0" smtClean="0">
                <a:cs typeface="B Mitra" pitchFamily="2" charset="-78"/>
              </a:rPr>
              <a:t>شما ممكن است  بعنوان يك مشاور فكر كنيد كه اگر مادر به روشي متفاوت عمل نمايد حتماً‌ مثمر ثمر خواهد بود. به عنوان مثال تغذيه كودك به دفعات بيشتر يا نگه داشتن او به شيوه اي متفاوت </a:t>
            </a:r>
          </a:p>
          <a:p>
            <a:pPr lvl="0" algn="r" rtl="1">
              <a:buNone/>
            </a:pPr>
            <a:endParaRPr lang="en-US" sz="3200" dirty="0" smtClean="0">
              <a:cs typeface="B Mitra" pitchFamily="2" charset="-78"/>
            </a:endParaRPr>
          </a:p>
          <a:p>
            <a:pPr lvl="0" algn="r" rtl="1"/>
            <a:r>
              <a:rPr lang="fa-IR" sz="3200" dirty="0" smtClean="0">
                <a:cs typeface="B Mitra" pitchFamily="2" charset="-78"/>
              </a:rPr>
              <a:t>با اين وجود دقت كنيد كه هرگز با مادر به حالت دستوري صحبت نكنيد . زيرا اين روش به تقويت اعتماد به نفس در او كمكي نخواهد كرد . </a:t>
            </a:r>
            <a:endParaRPr lang="en-US" sz="3200" dirty="0" smtClean="0">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5076840"/>
            <a:ext cx="5238750" cy="495300"/>
          </a:xfrm>
          <a:prstGeom prst="rect">
            <a:avLst/>
          </a:prstGeom>
          <a:noFill/>
        </p:spPr>
      </p:pic>
      <p:pic>
        <p:nvPicPr>
          <p:cNvPr id="58370"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285720" y="5500702"/>
            <a:ext cx="1571636" cy="1195058"/>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301752" y="1000108"/>
            <a:ext cx="8503920" cy="4929222"/>
          </a:xfrm>
        </p:spPr>
        <p:txBody>
          <a:bodyPr>
            <a:normAutofit/>
          </a:bodyPr>
          <a:lstStyle/>
          <a:p>
            <a:pPr algn="r" rtl="1"/>
            <a:endParaRPr lang="en-US" dirty="0" smtClean="0"/>
          </a:p>
          <a:p>
            <a:pPr algn="r" rtl="1"/>
            <a:r>
              <a:rPr lang="fa-IR" sz="3600" b="1" dirty="0" smtClean="0">
                <a:solidFill>
                  <a:srgbClr val="7030A0"/>
                </a:solidFill>
                <a:cs typeface="B Titr" pitchFamily="2" charset="-78"/>
              </a:rPr>
              <a:t>طرز قرار گرفتن:</a:t>
            </a:r>
          </a:p>
          <a:p>
            <a:pPr algn="r" rtl="1">
              <a:buNone/>
            </a:pPr>
            <a:endParaRPr lang="en-US" sz="3600" dirty="0" smtClean="0">
              <a:cs typeface="B Mitra" pitchFamily="2" charset="-78"/>
            </a:endParaRPr>
          </a:p>
          <a:p>
            <a:pPr algn="r" rtl="1">
              <a:buNone/>
            </a:pPr>
            <a:r>
              <a:rPr lang="fa-IR" sz="3600" dirty="0" smtClean="0">
                <a:cs typeface="B Mitra" pitchFamily="2" charset="-78"/>
              </a:rPr>
              <a:t> </a:t>
            </a:r>
            <a:r>
              <a:rPr lang="fa-IR" sz="3600" dirty="0" smtClean="0">
                <a:solidFill>
                  <a:srgbClr val="FF0000"/>
                </a:solidFill>
                <a:cs typeface="B Mitra" pitchFamily="2" charset="-78"/>
              </a:rPr>
              <a:t>بازدارنده: </a:t>
            </a:r>
            <a:r>
              <a:rPr lang="fa-IR" sz="3600" dirty="0" smtClean="0">
                <a:cs typeface="B Mitra" pitchFamily="2" charset="-78"/>
              </a:rPr>
              <a:t>ایستادن به نحوی که سرشما از دیگران بالاتر قرار بگیرد.</a:t>
            </a:r>
            <a:endParaRPr lang="en-US" sz="3600" dirty="0" smtClean="0">
              <a:cs typeface="B Mitra" pitchFamily="2" charset="-78"/>
            </a:endParaRPr>
          </a:p>
          <a:p>
            <a:pPr algn="r" rtl="1">
              <a:buNone/>
            </a:pPr>
            <a:r>
              <a:rPr lang="fa-IR" sz="3600" dirty="0" smtClean="0">
                <a:solidFill>
                  <a:schemeClr val="accent3">
                    <a:lumMod val="75000"/>
                  </a:schemeClr>
                </a:solidFill>
                <a:cs typeface="B Mitra" pitchFamily="2" charset="-78"/>
              </a:rPr>
              <a:t>کمک کننده: </a:t>
            </a:r>
            <a:r>
              <a:rPr lang="fa-IR" sz="3600" dirty="0" smtClean="0">
                <a:cs typeface="B Mitra" pitchFamily="2" charset="-78"/>
              </a:rPr>
              <a:t>نشستن به نحوی که هم سطح دیگران قرار بگیرید.</a:t>
            </a:r>
            <a:endParaRPr lang="en-US" sz="3600" dirty="0" smtClean="0">
              <a:cs typeface="B Mitra" pitchFamily="2" charset="-78"/>
            </a:endParaRPr>
          </a:p>
          <a:p>
            <a:pPr algn="r" rtl="1">
              <a:buNone/>
            </a:pPr>
            <a:r>
              <a:rPr lang="fa-IR" sz="3600" dirty="0" smtClean="0">
                <a:cs typeface="B Mitra" pitchFamily="2" charset="-78"/>
              </a:rPr>
              <a:t> « سرتان راهم سطح قراردهيد»</a:t>
            </a:r>
            <a:endParaRPr lang="en-US" sz="3600" dirty="0" smtClean="0">
              <a:cs typeface="B Mitra" pitchFamily="2" charset="-78"/>
            </a:endParaRPr>
          </a:p>
          <a:p>
            <a:pPr algn="r" rtl="1"/>
            <a:endParaRPr lang="en-US" sz="3600" dirty="0">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5005402"/>
            <a:ext cx="5238750" cy="495300"/>
          </a:xfrm>
          <a:prstGeom prst="rect">
            <a:avLst/>
          </a:prstGeom>
          <a:noFill/>
        </p:spPr>
      </p:pic>
      <p:pic>
        <p:nvPicPr>
          <p:cNvPr id="5122"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1071538" y="500042"/>
            <a:ext cx="2229710" cy="1695452"/>
          </a:xfrm>
          <a:prstGeom prst="rect">
            <a:avLst/>
          </a:prstGeom>
          <a:noFill/>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lgn="r" rtl="1"/>
            <a:r>
              <a:rPr lang="fa-IR" sz="4000" dirty="0" smtClean="0">
                <a:cs typeface="B Mitra" pitchFamily="2" charset="-78"/>
              </a:rPr>
              <a:t>هنگام مشاوره با مادر ، كارهاي كه مي تواند انجام دهد را پيشنهاد دهيد . اين اوست كه در خصوص انجام يا عدم انجام كاري تصميم مي گيرد . بنابراين احساسات او كنترل شده و اعتماد به نفس او تقويت مي گردد . </a:t>
            </a:r>
            <a:endParaRPr lang="en-US" sz="4000" dirty="0" smtClean="0">
              <a:cs typeface="B Mitra" pitchFamily="2" charset="-78"/>
            </a:endParaRPr>
          </a:p>
          <a:p>
            <a:pPr algn="r" rtl="1">
              <a:buNone/>
            </a:pPr>
            <a:endParaRPr lang="en-US" sz="4000" dirty="0">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5219716"/>
            <a:ext cx="5238750" cy="495300"/>
          </a:xfrm>
          <a:prstGeom prst="rect">
            <a:avLst/>
          </a:prstGeom>
          <a:noFill/>
        </p:spPr>
      </p:pic>
      <p:pic>
        <p:nvPicPr>
          <p:cNvPr id="59394"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357158" y="5429264"/>
            <a:ext cx="1640949" cy="1247763"/>
          </a:xfrm>
          <a:prstGeom prst="rect">
            <a:avLst/>
          </a:prstGeom>
          <a:noFill/>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596" y="1500174"/>
            <a:ext cx="7467600" cy="4873752"/>
          </a:xfrm>
        </p:spPr>
        <p:txBody>
          <a:bodyPr/>
          <a:lstStyle/>
          <a:p>
            <a:pPr algn="r" rtl="1"/>
            <a:r>
              <a:rPr lang="fa-IR" sz="4000" dirty="0" smtClean="0">
                <a:cs typeface="B Mitra" pitchFamily="2" charset="-78"/>
              </a:rPr>
              <a:t>در جملات دستوری از افعال امری مانند ( بده ، انجام ده ، بیاور ) و عباراتی چون ( همیشه ، هرگز ، لازم است ، و می بایست ) استفاده می شود . </a:t>
            </a:r>
          </a:p>
          <a:p>
            <a:pPr algn="r" rtl="1">
              <a:buNone/>
            </a:pPr>
            <a:endParaRPr lang="en-US" dirty="0"/>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643174" y="3929066"/>
            <a:ext cx="5238750" cy="495300"/>
          </a:xfrm>
          <a:prstGeom prst="rect">
            <a:avLst/>
          </a:prstGeom>
          <a:noFill/>
        </p:spPr>
      </p:pic>
      <p:pic>
        <p:nvPicPr>
          <p:cNvPr id="60418"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3571868" y="5181633"/>
            <a:ext cx="1734898" cy="1319201"/>
          </a:xfrm>
          <a:prstGeom prst="rect">
            <a:avLst/>
          </a:prstGeom>
          <a:noFill/>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r" rtl="1"/>
            <a:r>
              <a:rPr lang="fa-IR" sz="4000" dirty="0" smtClean="0">
                <a:cs typeface="B Mitra" pitchFamily="2" charset="-78"/>
              </a:rPr>
              <a:t>جملات پیشنهادی شامل موارد زیر می باشند : </a:t>
            </a:r>
          </a:p>
          <a:p>
            <a:pPr algn="r" rtl="1">
              <a:buNone/>
            </a:pPr>
            <a:r>
              <a:rPr lang="fa-IR" sz="4000" dirty="0" smtClean="0">
                <a:cs typeface="B Mitra" pitchFamily="2" charset="-78"/>
              </a:rPr>
              <a:t>آیا دقت کرده ای ، آیا احتمال این وجود دارد ؟ آیا تو این توانایی را داری ؟ آیا در مورد این فکر کرده ای ؟ احتمالا اثر خواهد کرد .</a:t>
            </a:r>
            <a:endParaRPr lang="en-US" sz="4000" dirty="0" smtClean="0">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3357554" y="4572008"/>
            <a:ext cx="5238750" cy="495300"/>
          </a:xfrm>
          <a:prstGeom prst="rect">
            <a:avLst/>
          </a:prstGeom>
          <a:noFill/>
        </p:spPr>
      </p:pic>
      <p:pic>
        <p:nvPicPr>
          <p:cNvPr id="61442"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285720" y="5072074"/>
            <a:ext cx="1666016" cy="1266824"/>
          </a:xfrm>
          <a:prstGeom prst="rect">
            <a:avLst/>
          </a:prstGeom>
          <a:noFill/>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r" rtl="1"/>
            <a:r>
              <a:rPr lang="fa-IR" b="1" dirty="0" smtClean="0">
                <a:cs typeface="B Titr" pitchFamily="2" charset="-78"/>
              </a:rPr>
              <a:t>مهارت اول : پذيرش آنچه كه مادر فكر مي كند واحساس</a:t>
            </a:r>
          </a:p>
          <a:p>
            <a:pPr algn="r" rtl="1"/>
            <a:r>
              <a:rPr lang="fa-IR" b="1" dirty="0" smtClean="0">
                <a:cs typeface="B Titr" pitchFamily="2" charset="-78"/>
              </a:rPr>
              <a:t> مي نمايد</a:t>
            </a:r>
          </a:p>
          <a:p>
            <a:pPr algn="r" rtl="1"/>
            <a:r>
              <a:rPr lang="ar-SA" b="1" dirty="0" smtClean="0">
                <a:cs typeface="B Titr" pitchFamily="2" charset="-78"/>
              </a:rPr>
              <a:t>مهارت دوم : تشخيص و تحسين آنچه كه مادر و كودك درست انجام </a:t>
            </a:r>
            <a:r>
              <a:rPr lang="fa-IR" b="1" dirty="0" smtClean="0">
                <a:cs typeface="B Titr" pitchFamily="2" charset="-78"/>
              </a:rPr>
              <a:t> </a:t>
            </a:r>
            <a:r>
              <a:rPr lang="ar-SA" b="1" dirty="0" smtClean="0">
                <a:cs typeface="B Titr" pitchFamily="2" charset="-78"/>
              </a:rPr>
              <a:t>مي دهند</a:t>
            </a:r>
            <a:endParaRPr lang="fa-IR" b="1" dirty="0" smtClean="0">
              <a:cs typeface="B Titr" pitchFamily="2" charset="-78"/>
            </a:endParaRPr>
          </a:p>
          <a:p>
            <a:pPr algn="r" rtl="1"/>
            <a:r>
              <a:rPr lang="fa-IR" b="1" dirty="0" smtClean="0">
                <a:cs typeface="B Titr" pitchFamily="2" charset="-78"/>
              </a:rPr>
              <a:t>مهارت سوم : به صورت عملي كمك كنيد</a:t>
            </a:r>
          </a:p>
          <a:p>
            <a:pPr algn="r" rtl="1"/>
            <a:r>
              <a:rPr lang="fa-IR" b="1" dirty="0" smtClean="0">
                <a:cs typeface="B Titr" pitchFamily="2" charset="-78"/>
              </a:rPr>
              <a:t>مهارت چهارم : دادن اطلاعات كم و مناسب به مادر</a:t>
            </a:r>
          </a:p>
          <a:p>
            <a:pPr algn="r" rtl="1"/>
            <a:r>
              <a:rPr lang="fa-IR" b="1" dirty="0" smtClean="0">
                <a:cs typeface="B Titr" pitchFamily="2" charset="-78"/>
              </a:rPr>
              <a:t>مهارت پنجم : استفاده از عبارات ساده</a:t>
            </a:r>
          </a:p>
          <a:p>
            <a:pPr algn="r" rtl="1"/>
            <a:r>
              <a:rPr lang="en-US" dirty="0" smtClean="0"/>
              <a:t> </a:t>
            </a:r>
            <a:r>
              <a:rPr lang="fa-IR" b="1" dirty="0" smtClean="0">
                <a:cs typeface="B Titr" pitchFamily="2" charset="-78"/>
              </a:rPr>
              <a:t>مهارت ششم : به بيان يك يا دو پيشنهاد پرداخته و دستور ندهيد</a:t>
            </a:r>
          </a:p>
          <a:p>
            <a:pPr algn="r" rtl="1"/>
            <a:endParaRPr lang="en-US" dirty="0" smtClean="0">
              <a:cs typeface="B Titr" pitchFamily="2" charset="-78"/>
            </a:endParaRPr>
          </a:p>
          <a:p>
            <a:pPr algn="r" rtl="1"/>
            <a:endParaRPr lang="fa-IR" b="1" dirty="0" smtClean="0">
              <a:cs typeface="B Titr" pitchFamily="2" charset="-78"/>
            </a:endParaRPr>
          </a:p>
          <a:p>
            <a:pPr algn="r" rtl="1"/>
            <a:endParaRPr lang="fa-IR" b="1" dirty="0" smtClean="0">
              <a:cs typeface="B Titr" pitchFamily="2" charset="-78"/>
            </a:endParaRPr>
          </a:p>
          <a:p>
            <a:pPr algn="r" rtl="1"/>
            <a:endParaRPr lang="fa-IR" b="1" dirty="0" smtClean="0">
              <a:cs typeface="B Titr" pitchFamily="2" charset="-78"/>
            </a:endParaRPr>
          </a:p>
          <a:p>
            <a:pPr algn="r" rtl="1"/>
            <a:endParaRPr lang="fa-IR" b="1" dirty="0" smtClean="0">
              <a:cs typeface="B Titr" pitchFamily="2" charset="-78"/>
            </a:endParaRPr>
          </a:p>
          <a:p>
            <a:pPr algn="r" rtl="1"/>
            <a:endParaRPr lang="en-US" dirty="0" smtClean="0">
              <a:cs typeface="B Titr" pitchFamily="2" charset="-78"/>
            </a:endParaRPr>
          </a:p>
          <a:p>
            <a:pPr algn="r" rtl="1"/>
            <a:endParaRPr lang="en-US" dirty="0" smtClean="0">
              <a:cs typeface="B Titr" pitchFamily="2" charset="-78"/>
            </a:endParaRPr>
          </a:p>
          <a:p>
            <a:pPr algn="r" rtl="1"/>
            <a:endParaRPr lang="en-US" dirty="0"/>
          </a:p>
        </p:txBody>
      </p:sp>
      <p:sp>
        <p:nvSpPr>
          <p:cNvPr id="2" name="Title 1"/>
          <p:cNvSpPr>
            <a:spLocks noGrp="1"/>
          </p:cNvSpPr>
          <p:nvPr>
            <p:ph type="title"/>
          </p:nvPr>
        </p:nvSpPr>
        <p:spPr>
          <a:xfrm>
            <a:off x="0" y="274638"/>
            <a:ext cx="8929718" cy="1143000"/>
          </a:xfrm>
        </p:spPr>
        <p:txBody>
          <a:bodyPr>
            <a:normAutofit fontScale="90000"/>
          </a:bodyPr>
          <a:lstStyle/>
          <a:p>
            <a:pPr algn="ctr" rtl="1"/>
            <a:r>
              <a:rPr lang="fa-IR" dirty="0" smtClean="0">
                <a:solidFill>
                  <a:schemeClr val="accent3">
                    <a:lumMod val="60000"/>
                    <a:lumOff val="40000"/>
                  </a:schemeClr>
                </a:solidFill>
                <a:cs typeface="B Titr" pitchFamily="2" charset="-78"/>
              </a:rPr>
              <a:t>شش مهارت مرتبط با تقویت اعتماد به نفس در مادر </a:t>
            </a:r>
            <a:endParaRPr lang="en-US" dirty="0">
              <a:solidFill>
                <a:schemeClr val="accent3">
                  <a:lumMod val="60000"/>
                  <a:lumOff val="40000"/>
                </a:schemeClr>
              </a:solidFill>
              <a:cs typeface="B Titr"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3714744" y="5715016"/>
            <a:ext cx="5238750" cy="495300"/>
          </a:xfrm>
          <a:prstGeom prst="rect">
            <a:avLst/>
          </a:prstGeom>
          <a:noFill/>
        </p:spPr>
      </p:pic>
      <p:pic>
        <p:nvPicPr>
          <p:cNvPr id="62466"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285721" y="5286388"/>
            <a:ext cx="1734898" cy="1319201"/>
          </a:xfrm>
          <a:prstGeom prst="rect">
            <a:avLst/>
          </a:prstGeom>
          <a:noFill/>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714612" y="571480"/>
            <a:ext cx="5743588" cy="5429287"/>
          </a:xfrm>
        </p:spPr>
        <p:txBody>
          <a:bodyPr>
            <a:normAutofit/>
          </a:bodyPr>
          <a:lstStyle/>
          <a:p>
            <a:r>
              <a:rPr lang="fa-IR" dirty="0" smtClean="0"/>
              <a:t>وضعیت شیرخوار به هنگام شیر خوردن</a:t>
            </a:r>
            <a:br>
              <a:rPr lang="fa-IR" dirty="0" smtClean="0"/>
            </a:br>
            <a:r>
              <a:rPr lang="fa-IR" dirty="0"/>
              <a:t/>
            </a:r>
            <a:br>
              <a:rPr lang="fa-IR" dirty="0"/>
            </a:br>
            <a:r>
              <a:rPr lang="fa-IR" dirty="0" smtClean="0"/>
              <a:t/>
            </a:r>
            <a:br>
              <a:rPr lang="fa-IR" dirty="0" smtClean="0"/>
            </a:br>
            <a:r>
              <a:rPr lang="fa-IR" dirty="0"/>
              <a:t/>
            </a:r>
            <a:br>
              <a:rPr lang="fa-IR" dirty="0"/>
            </a:br>
            <a:r>
              <a:rPr lang="fa-IR" dirty="0" smtClean="0"/>
              <a:t/>
            </a:r>
            <a:br>
              <a:rPr lang="fa-IR" dirty="0" smtClean="0"/>
            </a:br>
            <a:endParaRPr lang="en-US" dirty="0"/>
          </a:p>
        </p:txBody>
      </p:sp>
    </p:spTree>
    <p:extLst>
      <p:ext uri="{BB962C8B-B14F-4D97-AF65-F5344CB8AC3E}">
        <p14:creationId xmlns:p14="http://schemas.microsoft.com/office/powerpoint/2010/main" val="397243265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1857364"/>
            <a:ext cx="7239000" cy="1143000"/>
          </a:xfrm>
        </p:spPr>
        <p:txBody>
          <a:bodyPr>
            <a:normAutofit/>
          </a:bodyPr>
          <a:lstStyle/>
          <a:p>
            <a:pPr algn="r" rtl="1"/>
            <a:r>
              <a:rPr lang="fa-IR" sz="2800" dirty="0" smtClean="0"/>
              <a:t>چگونگي كمك به مادر در خصوص نحوه قرار گرفتن شيرخوار بر روي پستان</a:t>
            </a:r>
            <a:endParaRPr lang="en-US" sz="2800" dirty="0"/>
          </a:p>
        </p:txBody>
      </p:sp>
      <p:sp>
        <p:nvSpPr>
          <p:cNvPr id="3" name="Content Placeholder 2"/>
          <p:cNvSpPr>
            <a:spLocks noGrp="1"/>
          </p:cNvSpPr>
          <p:nvPr>
            <p:ph idx="1"/>
          </p:nvPr>
        </p:nvSpPr>
        <p:spPr>
          <a:xfrm>
            <a:off x="214282" y="1609416"/>
            <a:ext cx="7929618" cy="4846320"/>
          </a:xfrm>
        </p:spPr>
        <p:txBody>
          <a:bodyPr>
            <a:normAutofit/>
          </a:bodyPr>
          <a:lstStyle/>
          <a:p>
            <a:pPr algn="r" rtl="1">
              <a:buNone/>
            </a:pPr>
            <a:endParaRPr lang="en-US" dirty="0" smtClean="0">
              <a:solidFill>
                <a:schemeClr val="tx2">
                  <a:lumMod val="50000"/>
                </a:schemeClr>
              </a:solidFill>
            </a:endParaRPr>
          </a:p>
          <a:p>
            <a:pPr lvl="0" algn="r" rtl="1"/>
            <a:endParaRPr lang="en-US" dirty="0" smtClean="0">
              <a:solidFill>
                <a:schemeClr val="tx2">
                  <a:lumMod val="50000"/>
                </a:schemeClr>
              </a:solidFill>
            </a:endParaRPr>
          </a:p>
        </p:txBody>
      </p:sp>
    </p:spTree>
    <p:extLst>
      <p:ext uri="{BB962C8B-B14F-4D97-AF65-F5344CB8AC3E}">
        <p14:creationId xmlns:p14="http://schemas.microsoft.com/office/powerpoint/2010/main" val="248882220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28670"/>
            <a:ext cx="7239000" cy="5527066"/>
          </a:xfrm>
        </p:spPr>
        <p:txBody>
          <a:bodyPr>
            <a:normAutofit/>
          </a:bodyPr>
          <a:lstStyle/>
          <a:p>
            <a:pPr lvl="0" algn="r" rtl="1"/>
            <a:r>
              <a:rPr lang="fa-IR" sz="2800" dirty="0" smtClean="0">
                <a:solidFill>
                  <a:schemeClr val="tx2">
                    <a:lumMod val="50000"/>
                  </a:schemeClr>
                </a:solidFill>
                <a:cs typeface="B Mitra" pitchFamily="2" charset="-78"/>
              </a:rPr>
              <a:t>به مادر سلام كرده و در خصوص وضعيت شيردهي اش از او سوال كنيد . </a:t>
            </a:r>
            <a:endParaRPr lang="en-US" sz="2800" dirty="0" smtClean="0">
              <a:solidFill>
                <a:schemeClr val="tx2">
                  <a:lumMod val="50000"/>
                </a:schemeClr>
              </a:solidFill>
              <a:cs typeface="B Mitra" pitchFamily="2" charset="-78"/>
            </a:endParaRPr>
          </a:p>
          <a:p>
            <a:pPr lvl="0" algn="r" rtl="1"/>
            <a:r>
              <a:rPr lang="fa-IR" sz="2800" dirty="0" smtClean="0">
                <a:solidFill>
                  <a:schemeClr val="tx2">
                    <a:lumMod val="50000"/>
                  </a:schemeClr>
                </a:solidFill>
                <a:cs typeface="B Mitra" pitchFamily="2" charset="-78"/>
              </a:rPr>
              <a:t>يك وعده شيردهي را ارزيابي  كنيد . </a:t>
            </a:r>
            <a:endParaRPr lang="en-US" sz="2800" dirty="0" smtClean="0">
              <a:solidFill>
                <a:schemeClr val="tx2">
                  <a:lumMod val="50000"/>
                </a:schemeClr>
              </a:solidFill>
              <a:cs typeface="B Mitra" pitchFamily="2" charset="-78"/>
            </a:endParaRPr>
          </a:p>
          <a:p>
            <a:pPr lvl="0" algn="r" rtl="1"/>
            <a:r>
              <a:rPr lang="fa-IR" sz="2800" dirty="0" smtClean="0">
                <a:solidFill>
                  <a:schemeClr val="tx2">
                    <a:lumMod val="50000"/>
                  </a:schemeClr>
                </a:solidFill>
                <a:cs typeface="B Mitra" pitchFamily="2" charset="-78"/>
              </a:rPr>
              <a:t>در مورد موادري كه مي توانند در شيردهي بهتر كمك كننده باشند به او توضيح داده و از او بپرسيد كه آيا تمايل دارد اين موارد را به او نشان دهيد ؟‌</a:t>
            </a:r>
            <a:endParaRPr lang="en-US" sz="2800" dirty="0" smtClean="0">
              <a:solidFill>
                <a:schemeClr val="tx2">
                  <a:lumMod val="50000"/>
                </a:schemeClr>
              </a:solidFill>
              <a:cs typeface="B Mitra" pitchFamily="2" charset="-78"/>
            </a:endParaRPr>
          </a:p>
          <a:p>
            <a:pPr lvl="0" algn="r" rtl="1"/>
            <a:r>
              <a:rPr lang="fa-IR" sz="2800" dirty="0" smtClean="0">
                <a:solidFill>
                  <a:schemeClr val="tx2">
                    <a:lumMod val="50000"/>
                  </a:schemeClr>
                </a:solidFill>
                <a:cs typeface="B Mitra" pitchFamily="2" charset="-78"/>
              </a:rPr>
              <a:t>از راحتي و احساس آرامش او اطمينان حاصل كنيد . </a:t>
            </a:r>
            <a:endParaRPr lang="en-US" sz="2800" dirty="0" smtClean="0">
              <a:solidFill>
                <a:schemeClr val="tx2">
                  <a:lumMod val="50000"/>
                </a:schemeClr>
              </a:solidFill>
              <a:cs typeface="B Mitra" pitchFamily="2" charset="-78"/>
            </a:endParaRPr>
          </a:p>
          <a:p>
            <a:pPr lvl="0" algn="r" rtl="1"/>
            <a:r>
              <a:rPr lang="fa-IR" sz="2800" dirty="0" smtClean="0">
                <a:solidFill>
                  <a:schemeClr val="tx2">
                    <a:lumMod val="50000"/>
                  </a:schemeClr>
                </a:solidFill>
                <a:cs typeface="B Mitra" pitchFamily="2" charset="-78"/>
              </a:rPr>
              <a:t>در حالتي راحت و نزديك به او بنشينيد .</a:t>
            </a:r>
            <a:endParaRPr lang="en-US" sz="2800" dirty="0">
              <a:cs typeface="B Mitra" pitchFamily="2" charset="-78"/>
            </a:endParaRPr>
          </a:p>
        </p:txBody>
      </p:sp>
    </p:spTree>
    <p:extLst>
      <p:ext uri="{BB962C8B-B14F-4D97-AF65-F5344CB8AC3E}">
        <p14:creationId xmlns:p14="http://schemas.microsoft.com/office/powerpoint/2010/main" val="375610266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85852" y="2071678"/>
            <a:ext cx="6072230" cy="3169612"/>
          </a:xfrm>
        </p:spPr>
        <p:txBody>
          <a:bodyPr>
            <a:normAutofit/>
          </a:bodyPr>
          <a:lstStyle/>
          <a:p>
            <a:pPr algn="r" rtl="1"/>
            <a:r>
              <a:rPr lang="fa-IR" b="1" dirty="0" smtClean="0">
                <a:solidFill>
                  <a:schemeClr val="tx2">
                    <a:lumMod val="50000"/>
                  </a:schemeClr>
                </a:solidFill>
              </a:rPr>
              <a:t>چهار نكته مهم در شیردهی عبارتند از :‌</a:t>
            </a:r>
          </a:p>
          <a:p>
            <a:pPr algn="r" rtl="1">
              <a:buNone/>
            </a:pPr>
            <a:endParaRPr lang="en-US" dirty="0" smtClean="0">
              <a:solidFill>
                <a:schemeClr val="tx2">
                  <a:lumMod val="50000"/>
                </a:schemeClr>
              </a:solidFill>
            </a:endParaRPr>
          </a:p>
          <a:p>
            <a:pPr algn="r" rtl="1">
              <a:buNone/>
            </a:pPr>
            <a:r>
              <a:rPr lang="fa-IR" b="1" dirty="0" smtClean="0">
                <a:solidFill>
                  <a:schemeClr val="tx2">
                    <a:lumMod val="50000"/>
                  </a:schemeClr>
                </a:solidFill>
              </a:rPr>
              <a:t> </a:t>
            </a:r>
            <a:endParaRPr lang="en-US" dirty="0" smtClean="0">
              <a:solidFill>
                <a:schemeClr val="tx2">
                  <a:lumMod val="50000"/>
                </a:schemeClr>
              </a:solidFill>
            </a:endParaRPr>
          </a:p>
        </p:txBody>
      </p:sp>
    </p:spTree>
    <p:extLst>
      <p:ext uri="{BB962C8B-B14F-4D97-AF65-F5344CB8AC3E}">
        <p14:creationId xmlns:p14="http://schemas.microsoft.com/office/powerpoint/2010/main" val="96306406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20" y="1071546"/>
            <a:ext cx="7239000" cy="4846320"/>
          </a:xfrm>
        </p:spPr>
        <p:txBody>
          <a:bodyPr>
            <a:normAutofit/>
          </a:bodyPr>
          <a:lstStyle/>
          <a:p>
            <a:pPr algn="r" rtl="1"/>
            <a:r>
              <a:rPr lang="fa-IR" sz="3600" dirty="0" smtClean="0">
                <a:solidFill>
                  <a:schemeClr val="tx2">
                    <a:lumMod val="50000"/>
                  </a:schemeClr>
                </a:solidFill>
                <a:cs typeface="B Mitra" pitchFamily="2" charset="-78"/>
              </a:rPr>
              <a:t>سر و بدن شيرخوار در يك امتداد باشند . </a:t>
            </a:r>
            <a:endParaRPr lang="en-US" sz="3600" dirty="0" smtClean="0">
              <a:solidFill>
                <a:schemeClr val="tx2">
                  <a:lumMod val="50000"/>
                </a:schemeClr>
              </a:solidFill>
              <a:cs typeface="B Mitra" pitchFamily="2" charset="-78"/>
            </a:endParaRPr>
          </a:p>
          <a:p>
            <a:pPr algn="r" rtl="1"/>
            <a:r>
              <a:rPr lang="fa-IR" sz="3600" dirty="0" smtClean="0">
                <a:solidFill>
                  <a:schemeClr val="tx2">
                    <a:lumMod val="50000"/>
                  </a:schemeClr>
                </a:solidFill>
                <a:cs typeface="B Mitra" pitchFamily="2" charset="-78"/>
              </a:rPr>
              <a:t>    بدن كودك نزديك به بدن مادر نگه داشته شود. </a:t>
            </a:r>
            <a:endParaRPr lang="en-US" sz="3600" dirty="0" smtClean="0">
              <a:solidFill>
                <a:schemeClr val="tx2">
                  <a:lumMod val="50000"/>
                </a:schemeClr>
              </a:solidFill>
              <a:cs typeface="B Mitra" pitchFamily="2" charset="-78"/>
            </a:endParaRPr>
          </a:p>
          <a:p>
            <a:pPr algn="r" rtl="1"/>
            <a:r>
              <a:rPr lang="fa-IR" sz="3600" dirty="0" smtClean="0">
                <a:solidFill>
                  <a:schemeClr val="tx2">
                    <a:lumMod val="50000"/>
                  </a:schemeClr>
                </a:solidFill>
                <a:cs typeface="B Mitra" pitchFamily="2" charset="-78"/>
              </a:rPr>
              <a:t>    تمام بدن كودك توسط مادر نگه داشته شود. </a:t>
            </a:r>
            <a:endParaRPr lang="en-US" sz="3600" dirty="0" smtClean="0">
              <a:solidFill>
                <a:schemeClr val="tx2">
                  <a:lumMod val="50000"/>
                </a:schemeClr>
              </a:solidFill>
              <a:cs typeface="B Mitra" pitchFamily="2" charset="-78"/>
            </a:endParaRPr>
          </a:p>
          <a:p>
            <a:pPr algn="r" rtl="1"/>
            <a:r>
              <a:rPr lang="fa-IR" sz="3600" dirty="0" smtClean="0">
                <a:solidFill>
                  <a:schemeClr val="tx2">
                    <a:lumMod val="50000"/>
                  </a:schemeClr>
                </a:solidFill>
                <a:cs typeface="B Mitra" pitchFamily="2" charset="-78"/>
              </a:rPr>
              <a:t>    كودك را به پستان نزديك كرده تا بيني با نوك سينه تماس پيدا كند . (نحوه نزديك شدن شيرخواربه پستان،بيني به نوك پستان است)</a:t>
            </a:r>
            <a:endParaRPr lang="en-US" sz="3600" dirty="0" smtClean="0">
              <a:solidFill>
                <a:schemeClr val="tx2">
                  <a:lumMod val="50000"/>
                </a:schemeClr>
              </a:solidFill>
              <a:cs typeface="B Mitra" pitchFamily="2" charset="-78"/>
            </a:endParaRPr>
          </a:p>
          <a:p>
            <a:endParaRPr lang="en-US" sz="3600" dirty="0">
              <a:cs typeface="B Mitra" pitchFamily="2" charset="-78"/>
            </a:endParaRPr>
          </a:p>
        </p:txBody>
      </p:sp>
    </p:spTree>
    <p:extLst>
      <p:ext uri="{BB962C8B-B14F-4D97-AF65-F5344CB8AC3E}">
        <p14:creationId xmlns:p14="http://schemas.microsoft.com/office/powerpoint/2010/main" val="42024263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1428736"/>
            <a:ext cx="7239000" cy="1143000"/>
          </a:xfrm>
        </p:spPr>
        <p:txBody>
          <a:bodyPr>
            <a:noAutofit/>
          </a:bodyPr>
          <a:lstStyle/>
          <a:p>
            <a:pPr lvl="0" algn="r" rtl="1"/>
            <a:r>
              <a:rPr lang="fa-IR" sz="3600" dirty="0" smtClean="0"/>
              <a:t>چگونگي نگه داشتن پستان را به مادر نشان دهيد :</a:t>
            </a:r>
            <a:r>
              <a:rPr lang="en-US" sz="3600" dirty="0" smtClean="0"/>
              <a:t/>
            </a:r>
            <a:br>
              <a:rPr lang="en-US" sz="3600" dirty="0" smtClean="0"/>
            </a:br>
            <a:endParaRPr lang="en-US" sz="3600" dirty="0"/>
          </a:p>
        </p:txBody>
      </p:sp>
    </p:spTree>
    <p:extLst>
      <p:ext uri="{BB962C8B-B14F-4D97-AF65-F5344CB8AC3E}">
        <p14:creationId xmlns:p14="http://schemas.microsoft.com/office/powerpoint/2010/main" val="34916131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301752" y="785794"/>
            <a:ext cx="8503920" cy="5313254"/>
          </a:xfrm>
        </p:spPr>
        <p:txBody>
          <a:bodyPr/>
          <a:lstStyle/>
          <a:p>
            <a:pPr algn="r" rtl="1"/>
            <a:r>
              <a:rPr lang="fa-IR" sz="3200" b="1" dirty="0" smtClean="0">
                <a:solidFill>
                  <a:srgbClr val="7030A0"/>
                </a:solidFill>
                <a:cs typeface="B Titr" pitchFamily="2" charset="-78"/>
              </a:rPr>
              <a:t>تماس چشمی:</a:t>
            </a:r>
          </a:p>
          <a:p>
            <a:pPr algn="r" rtl="1">
              <a:buNone/>
            </a:pPr>
            <a:endParaRPr lang="en-US" dirty="0" smtClean="0"/>
          </a:p>
          <a:p>
            <a:pPr algn="r" rtl="1">
              <a:buNone/>
            </a:pPr>
            <a:r>
              <a:rPr lang="fa-IR" dirty="0" smtClean="0"/>
              <a:t>     </a:t>
            </a:r>
            <a:r>
              <a:rPr lang="fa-IR" sz="2400" dirty="0" smtClean="0">
                <a:solidFill>
                  <a:schemeClr val="accent3">
                    <a:lumMod val="75000"/>
                  </a:schemeClr>
                </a:solidFill>
                <a:cs typeface="B Mitra" pitchFamily="2" charset="-78"/>
              </a:rPr>
              <a:t>کمک کننده :  </a:t>
            </a:r>
            <a:r>
              <a:rPr lang="fa-IR" sz="2400" dirty="0" smtClean="0">
                <a:cs typeface="B Mitra" pitchFamily="2" charset="-78"/>
              </a:rPr>
              <a:t>نگاه کردن به مادر و توجه به صحبت هاي او </a:t>
            </a:r>
            <a:endParaRPr lang="en-US" sz="2400" dirty="0" smtClean="0">
              <a:cs typeface="B Mitra" pitchFamily="2" charset="-78"/>
            </a:endParaRPr>
          </a:p>
          <a:p>
            <a:pPr algn="r" rtl="1">
              <a:buNone/>
            </a:pPr>
            <a:r>
              <a:rPr lang="fa-IR" sz="2400" dirty="0" smtClean="0">
                <a:solidFill>
                  <a:srgbClr val="FF0000"/>
                </a:solidFill>
                <a:cs typeface="B Mitra" pitchFamily="2" charset="-78"/>
              </a:rPr>
              <a:t>      بازدارنده : </a:t>
            </a:r>
            <a:r>
              <a:rPr lang="fa-IR" sz="2400" dirty="0" smtClean="0">
                <a:cs typeface="B Mitra" pitchFamily="2" charset="-78"/>
              </a:rPr>
              <a:t>نگاه کردن به اطراف یا یادداشت کردن چیزی</a:t>
            </a:r>
            <a:endParaRPr lang="en-US" sz="2400" dirty="0" smtClean="0">
              <a:cs typeface="B Mitra" pitchFamily="2" charset="-78"/>
            </a:endParaRPr>
          </a:p>
          <a:p>
            <a:pPr algn="r" rtl="1">
              <a:buNone/>
            </a:pPr>
            <a:endParaRPr lang="en-US" sz="2400" dirty="0" smtClean="0">
              <a:cs typeface="B Mitra" pitchFamily="2" charset="-78"/>
            </a:endParaRPr>
          </a:p>
          <a:p>
            <a:pPr algn="r" rtl="1">
              <a:buNone/>
            </a:pPr>
            <a:r>
              <a:rPr lang="fa-IR" sz="2400" dirty="0" smtClean="0">
                <a:cs typeface="B Mitra" pitchFamily="2" charset="-78"/>
              </a:rPr>
              <a:t> «به مادر توجه کنید»</a:t>
            </a:r>
            <a:endParaRPr lang="en-US" sz="2400" dirty="0" smtClean="0">
              <a:cs typeface="B Mitra" pitchFamily="2" charset="-78"/>
            </a:endParaRPr>
          </a:p>
          <a:p>
            <a:pPr algn="r" rtl="1">
              <a:buNone/>
            </a:pPr>
            <a:r>
              <a:rPr lang="fa-IR" sz="2400" dirty="0" smtClean="0">
                <a:cs typeface="B Mitra" pitchFamily="2" charset="-78"/>
              </a:rPr>
              <a:t>( نكته :‌ تماس چشمی ممکن است در فرهنگ های مختلف معانی مختلفی داشته باشد. گاهی وقتی فرد  به چیز خاصی نگاه می</a:t>
            </a:r>
            <a:r>
              <a:rPr lang="en-US" sz="2400" dirty="0" smtClean="0">
                <a:cs typeface="B Mitra" pitchFamily="2" charset="-78"/>
              </a:rPr>
              <a:t> </a:t>
            </a:r>
            <a:r>
              <a:rPr lang="fa-IR" sz="2400" dirty="0" smtClean="0">
                <a:cs typeface="B Mitra" pitchFamily="2" charset="-78"/>
              </a:rPr>
              <a:t>کند معنی آن این است که آماه شنیدن مي باشد . در صورت لزوم بر اساس موقعیت خود از کلمات مناسب استفاده کنید)</a:t>
            </a:r>
            <a:endParaRPr lang="en-US" sz="2400" dirty="0" smtClean="0">
              <a:cs typeface="B Mitra" pitchFamily="2" charset="-78"/>
            </a:endParaRPr>
          </a:p>
          <a:p>
            <a:endParaRPr lang="en-US" dirty="0"/>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1500166" y="428604"/>
            <a:ext cx="5238750" cy="495300"/>
          </a:xfrm>
          <a:prstGeom prst="rect">
            <a:avLst/>
          </a:prstGeom>
          <a:noFill/>
        </p:spPr>
      </p:pic>
      <p:pic>
        <p:nvPicPr>
          <p:cNvPr id="6146"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4214810" y="4876820"/>
            <a:ext cx="2229710" cy="1695452"/>
          </a:xfrm>
          <a:prstGeom prst="rect">
            <a:avLst/>
          </a:prstGeom>
          <a:noFill/>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472" y="714356"/>
            <a:ext cx="7239000" cy="4846320"/>
          </a:xfrm>
        </p:spPr>
        <p:txBody>
          <a:bodyPr>
            <a:normAutofit/>
          </a:bodyPr>
          <a:lstStyle/>
          <a:p>
            <a:pPr lvl="0" algn="r" rtl="1"/>
            <a:r>
              <a:rPr lang="fa-IR" sz="3600" dirty="0" smtClean="0">
                <a:solidFill>
                  <a:schemeClr val="tx2">
                    <a:lumMod val="50000"/>
                  </a:schemeClr>
                </a:solidFill>
                <a:cs typeface="B Mitra" pitchFamily="2" charset="-78"/>
              </a:rPr>
              <a:t>ابتدا جلوي قفسه سينه و قسمت زير سينه با  انگشتان گرفته مي شود. </a:t>
            </a:r>
            <a:endParaRPr lang="en-US" sz="3600" dirty="0" smtClean="0">
              <a:solidFill>
                <a:schemeClr val="tx2">
                  <a:lumMod val="50000"/>
                </a:schemeClr>
              </a:solidFill>
              <a:cs typeface="B Mitra" pitchFamily="2" charset="-78"/>
            </a:endParaRPr>
          </a:p>
          <a:p>
            <a:pPr algn="r" rtl="1"/>
            <a:r>
              <a:rPr lang="fa-IR" sz="3600" dirty="0" smtClean="0">
                <a:solidFill>
                  <a:schemeClr val="tx2">
                    <a:lumMod val="50000"/>
                  </a:schemeClr>
                </a:solidFill>
                <a:cs typeface="B Mitra" pitchFamily="2" charset="-78"/>
              </a:rPr>
              <a:t>    سپس با انگشت اشاره سينه گرفته مي شود . </a:t>
            </a:r>
            <a:endParaRPr lang="en-US" sz="3600" dirty="0" smtClean="0">
              <a:solidFill>
                <a:schemeClr val="tx2">
                  <a:lumMod val="50000"/>
                </a:schemeClr>
              </a:solidFill>
              <a:cs typeface="B Mitra" pitchFamily="2" charset="-78"/>
            </a:endParaRPr>
          </a:p>
          <a:p>
            <a:pPr algn="r" rtl="1"/>
            <a:r>
              <a:rPr lang="fa-IR" sz="3600" dirty="0" smtClean="0">
                <a:solidFill>
                  <a:schemeClr val="tx2">
                    <a:lumMod val="50000"/>
                  </a:schemeClr>
                </a:solidFill>
                <a:cs typeface="B Mitra" pitchFamily="2" charset="-78"/>
              </a:rPr>
              <a:t>    انگشت شست در بالاي سينه گذاشته مي شود. </a:t>
            </a:r>
            <a:endParaRPr lang="en-US" sz="3600" dirty="0" smtClean="0">
              <a:solidFill>
                <a:schemeClr val="tx2">
                  <a:lumMod val="50000"/>
                </a:schemeClr>
              </a:solidFill>
              <a:cs typeface="B Mitra" pitchFamily="2" charset="-78"/>
            </a:endParaRPr>
          </a:p>
          <a:p>
            <a:pPr algn="r" rtl="1"/>
            <a:r>
              <a:rPr lang="fa-IR" sz="3600" dirty="0" smtClean="0">
                <a:solidFill>
                  <a:schemeClr val="tx2">
                    <a:lumMod val="50000"/>
                  </a:schemeClr>
                </a:solidFill>
                <a:cs typeface="B Mitra" pitchFamily="2" charset="-78"/>
              </a:rPr>
              <a:t>    انگشتان نبايد به نوك سينه خيلي نزديك شوند. </a:t>
            </a:r>
            <a:endParaRPr lang="en-US" sz="3600" dirty="0" smtClean="0">
              <a:solidFill>
                <a:schemeClr val="tx2">
                  <a:lumMod val="50000"/>
                </a:schemeClr>
              </a:solidFill>
              <a:cs typeface="B Mitra" pitchFamily="2" charset="-78"/>
            </a:endParaRPr>
          </a:p>
          <a:p>
            <a:endParaRPr lang="en-US" sz="3600" dirty="0">
              <a:cs typeface="B Mitra" pitchFamily="2" charset="-78"/>
            </a:endParaRPr>
          </a:p>
        </p:txBody>
      </p:sp>
    </p:spTree>
    <p:extLst>
      <p:ext uri="{BB962C8B-B14F-4D97-AF65-F5344CB8AC3E}">
        <p14:creationId xmlns:p14="http://schemas.microsoft.com/office/powerpoint/2010/main" val="3312474743"/>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282" y="1928802"/>
            <a:ext cx="7715304" cy="1463040"/>
          </a:xfrm>
        </p:spPr>
        <p:txBody>
          <a:bodyPr>
            <a:noAutofit/>
          </a:bodyPr>
          <a:lstStyle/>
          <a:p>
            <a:pPr lvl="0" algn="r" rtl="1"/>
            <a:r>
              <a:rPr lang="fa-IR" sz="4400" dirty="0" smtClean="0"/>
              <a:t>چگونگي كمك به كودك براي گرفتن پستان را توضيح يا نشان دهيد :</a:t>
            </a:r>
            <a:r>
              <a:rPr lang="en-US" sz="4400" dirty="0" smtClean="0"/>
              <a:t/>
            </a:r>
            <a:br>
              <a:rPr lang="en-US" sz="4400" dirty="0" smtClean="0"/>
            </a:br>
            <a:endParaRPr lang="en-US" sz="4400" dirty="0"/>
          </a:p>
        </p:txBody>
      </p:sp>
    </p:spTree>
    <p:extLst>
      <p:ext uri="{BB962C8B-B14F-4D97-AF65-F5344CB8AC3E}">
        <p14:creationId xmlns:p14="http://schemas.microsoft.com/office/powerpoint/2010/main" val="363168535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596" y="1142984"/>
            <a:ext cx="7239000" cy="4846320"/>
          </a:xfrm>
        </p:spPr>
        <p:txBody>
          <a:bodyPr>
            <a:normAutofit/>
          </a:bodyPr>
          <a:lstStyle/>
          <a:p>
            <a:pPr lvl="0" algn="r" rtl="1"/>
            <a:r>
              <a:rPr lang="fa-IR" sz="4000" dirty="0" smtClean="0">
                <a:solidFill>
                  <a:schemeClr val="tx2">
                    <a:lumMod val="50000"/>
                  </a:schemeClr>
                </a:solidFill>
                <a:cs typeface="B Mitra" pitchFamily="2" charset="-78"/>
              </a:rPr>
              <a:t>لبهاي  كودك با نوك سينه تماس پيدا مي كند </a:t>
            </a:r>
            <a:endParaRPr lang="en-US" sz="4000" dirty="0" smtClean="0">
              <a:solidFill>
                <a:schemeClr val="tx2">
                  <a:lumMod val="50000"/>
                </a:schemeClr>
              </a:solidFill>
              <a:cs typeface="B Mitra" pitchFamily="2" charset="-78"/>
            </a:endParaRPr>
          </a:p>
          <a:p>
            <a:pPr algn="r" rtl="1"/>
            <a:r>
              <a:rPr lang="fa-IR" sz="4000" dirty="0" smtClean="0">
                <a:solidFill>
                  <a:schemeClr val="tx2">
                    <a:lumMod val="50000"/>
                  </a:schemeClr>
                </a:solidFill>
                <a:cs typeface="B Mitra" pitchFamily="2" charset="-78"/>
              </a:rPr>
              <a:t>    منتظر مي ماند تا دهان كودك كاملاً‌باز شود. </a:t>
            </a:r>
            <a:endParaRPr lang="en-US" sz="4000" dirty="0" smtClean="0">
              <a:solidFill>
                <a:schemeClr val="tx2">
                  <a:lumMod val="50000"/>
                </a:schemeClr>
              </a:solidFill>
              <a:cs typeface="B Mitra" pitchFamily="2" charset="-78"/>
            </a:endParaRPr>
          </a:p>
          <a:p>
            <a:pPr algn="r" rtl="1"/>
            <a:r>
              <a:rPr lang="fa-IR" sz="4000" dirty="0" smtClean="0">
                <a:solidFill>
                  <a:schemeClr val="tx2">
                    <a:lumMod val="50000"/>
                  </a:schemeClr>
                </a:solidFill>
                <a:cs typeface="B Mitra" pitchFamily="2" charset="-78"/>
              </a:rPr>
              <a:t>    او كودك را بلافاصله به سمت سينه نزديك كرده تا لب پائين او زير نوك سينه قرار گيرد . </a:t>
            </a:r>
            <a:endParaRPr lang="en-US" sz="4000" dirty="0" smtClean="0">
              <a:solidFill>
                <a:schemeClr val="tx2">
                  <a:lumMod val="50000"/>
                </a:schemeClr>
              </a:solidFill>
              <a:cs typeface="B Mitra" pitchFamily="2" charset="-78"/>
            </a:endParaRPr>
          </a:p>
          <a:p>
            <a:endParaRPr lang="en-US" sz="4000" dirty="0">
              <a:cs typeface="B Mitra" pitchFamily="2" charset="-78"/>
            </a:endParaRPr>
          </a:p>
        </p:txBody>
      </p:sp>
    </p:spTree>
    <p:extLst>
      <p:ext uri="{BB962C8B-B14F-4D97-AF65-F5344CB8AC3E}">
        <p14:creationId xmlns:p14="http://schemas.microsoft.com/office/powerpoint/2010/main" val="346858654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1643050"/>
            <a:ext cx="7239000" cy="1465886"/>
          </a:xfrm>
        </p:spPr>
        <p:txBody>
          <a:bodyPr>
            <a:noAutofit/>
          </a:bodyPr>
          <a:lstStyle/>
          <a:p>
            <a:pPr algn="r" rtl="1"/>
            <a:r>
              <a:rPr lang="fa-IR" sz="3600" dirty="0" smtClean="0"/>
              <a:t>چگونگي نگه داشتن شيرخوار در آغوش را به او توضيح و در صورت لزوم نشان دهيد :</a:t>
            </a:r>
            <a:endParaRPr lang="en-US" sz="3600" dirty="0"/>
          </a:p>
        </p:txBody>
      </p:sp>
    </p:spTree>
    <p:extLst>
      <p:ext uri="{BB962C8B-B14F-4D97-AF65-F5344CB8AC3E}">
        <p14:creationId xmlns:p14="http://schemas.microsoft.com/office/powerpoint/2010/main" val="401189009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lgn="r" rtl="1"/>
            <a:r>
              <a:rPr lang="fa-IR" sz="4000" dirty="0" smtClean="0">
                <a:solidFill>
                  <a:schemeClr val="tx2">
                    <a:lumMod val="50000"/>
                  </a:schemeClr>
                </a:solidFill>
                <a:cs typeface="B Mitra" pitchFamily="2" charset="-78"/>
              </a:rPr>
              <a:t>به چگونگي عكس العمل هاي او توجه كرده و از او بپرسيد كه در زمان شير خوردن كودك چه احساسي دارد . </a:t>
            </a:r>
            <a:endParaRPr lang="en-US" sz="4000" dirty="0" smtClean="0">
              <a:solidFill>
                <a:schemeClr val="tx2">
                  <a:lumMod val="50000"/>
                </a:schemeClr>
              </a:solidFill>
              <a:cs typeface="B Mitra" pitchFamily="2" charset="-78"/>
            </a:endParaRPr>
          </a:p>
          <a:p>
            <a:pPr lvl="0" algn="r" rtl="1"/>
            <a:r>
              <a:rPr lang="fa-IR" sz="4000" dirty="0" smtClean="0">
                <a:solidFill>
                  <a:schemeClr val="tx2">
                    <a:lumMod val="50000"/>
                  </a:schemeClr>
                </a:solidFill>
                <a:cs typeface="B Mitra" pitchFamily="2" charset="-78"/>
              </a:rPr>
              <a:t>نشانه هاي مربوط به تماس صحيح را جستجو و اگر تماس به نحو صحيح برقرار نشده است دوباره تلاش نمائيد .  </a:t>
            </a:r>
            <a:endParaRPr lang="en-US" sz="4000" dirty="0" smtClean="0">
              <a:solidFill>
                <a:schemeClr val="tx2">
                  <a:lumMod val="50000"/>
                </a:schemeClr>
              </a:solidFill>
              <a:cs typeface="B Mitra" pitchFamily="2" charset="-78"/>
            </a:endParaRPr>
          </a:p>
          <a:p>
            <a:endParaRPr lang="en-US" sz="4000" dirty="0">
              <a:cs typeface="B Mitra" pitchFamily="2" charset="-78"/>
            </a:endParaRPr>
          </a:p>
        </p:txBody>
      </p:sp>
    </p:spTree>
    <p:extLst>
      <p:ext uri="{BB962C8B-B14F-4D97-AF65-F5344CB8AC3E}">
        <p14:creationId xmlns:p14="http://schemas.microsoft.com/office/powerpoint/2010/main" val="1303021312"/>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894382"/>
          </a:xfrm>
        </p:spPr>
        <p:txBody>
          <a:bodyPr/>
          <a:lstStyle/>
          <a:p>
            <a:pPr algn="r" rtl="1"/>
            <a:r>
              <a:rPr lang="fa-IR" dirty="0" smtClean="0"/>
              <a:t>نکات مورد توجه :</a:t>
            </a:r>
            <a:endParaRPr lang="en-US" dirty="0"/>
          </a:p>
        </p:txBody>
      </p:sp>
      <p:sp>
        <p:nvSpPr>
          <p:cNvPr id="3" name="Content Placeholder 2"/>
          <p:cNvSpPr>
            <a:spLocks noGrp="1"/>
          </p:cNvSpPr>
          <p:nvPr>
            <p:ph idx="1"/>
          </p:nvPr>
        </p:nvSpPr>
        <p:spPr/>
        <p:txBody>
          <a:bodyPr>
            <a:normAutofit/>
          </a:bodyPr>
          <a:lstStyle/>
          <a:p>
            <a:pPr lvl="0" algn="r" rtl="1"/>
            <a:r>
              <a:rPr lang="fa-IR" sz="2800" dirty="0" smtClean="0">
                <a:solidFill>
                  <a:schemeClr val="tx2">
                    <a:lumMod val="50000"/>
                  </a:schemeClr>
                </a:solidFill>
                <a:cs typeface="B Mitra" pitchFamily="2" charset="-78"/>
              </a:rPr>
              <a:t>تنها در صورتي كه متوجه شديد مادر با مشكل مواجه شده است به او كمك كنيد . بعضي از مادران كودك خود را حتی در شرايطي كه براي ديگران مشكل آفرين است ، به نحو رضايت بخش تغذيه مي كنند .</a:t>
            </a:r>
          </a:p>
          <a:p>
            <a:pPr lvl="0" algn="r" rtl="1">
              <a:buNone/>
            </a:pPr>
            <a:endParaRPr lang="en-US" sz="2800" dirty="0" smtClean="0">
              <a:solidFill>
                <a:schemeClr val="tx2">
                  <a:lumMod val="50000"/>
                </a:schemeClr>
              </a:solidFill>
              <a:cs typeface="B Mitra" pitchFamily="2" charset="-78"/>
            </a:endParaRPr>
          </a:p>
          <a:p>
            <a:pPr lvl="0" algn="r" rtl="1"/>
            <a:r>
              <a:rPr lang="fa-IR" sz="2800" dirty="0" smtClean="0">
                <a:solidFill>
                  <a:schemeClr val="tx2">
                    <a:lumMod val="50000"/>
                  </a:schemeClr>
                </a:solidFill>
                <a:cs typeface="B Mitra" pitchFamily="2" charset="-78"/>
              </a:rPr>
              <a:t>اين حالت در مورد شيرخواران بالاي دو ماه بيشتر صدق مي كند . درصورتي كه مادر راحت و آسوده بود و كودك به نحو موثري در حال خوردن شير بود ، دليلي بر تغيير وضعيت كودك وجود نخواهد داشت .</a:t>
            </a:r>
            <a:endParaRPr lang="en-US" sz="2800" dirty="0" smtClean="0">
              <a:solidFill>
                <a:schemeClr val="tx2">
                  <a:lumMod val="50000"/>
                </a:schemeClr>
              </a:solidFill>
              <a:cs typeface="B Mitra" pitchFamily="2" charset="-78"/>
            </a:endParaRPr>
          </a:p>
          <a:p>
            <a:pPr lvl="0" algn="r" rtl="1">
              <a:buNone/>
            </a:pPr>
            <a:endParaRPr lang="fa-IR" sz="2800" dirty="0" smtClean="0">
              <a:solidFill>
                <a:schemeClr val="tx2">
                  <a:lumMod val="50000"/>
                </a:schemeClr>
              </a:solidFill>
              <a:cs typeface="B Mitra" pitchFamily="2" charset="-78"/>
            </a:endParaRPr>
          </a:p>
        </p:txBody>
      </p:sp>
    </p:spTree>
    <p:extLst>
      <p:ext uri="{BB962C8B-B14F-4D97-AF65-F5344CB8AC3E}">
        <p14:creationId xmlns:p14="http://schemas.microsoft.com/office/powerpoint/2010/main" val="64634442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r" rtl="1"/>
            <a:r>
              <a:rPr lang="fa-IR" sz="4000" b="1" dirty="0" smtClean="0">
                <a:solidFill>
                  <a:schemeClr val="tx2">
                    <a:lumMod val="50000"/>
                  </a:schemeClr>
                </a:solidFill>
                <a:cs typeface="B Titr" pitchFamily="2" charset="-78"/>
              </a:rPr>
              <a:t>چگونگي كمك به مادر در وضعيت نشسته  </a:t>
            </a:r>
            <a:endParaRPr lang="en-US" sz="4000" dirty="0">
              <a:solidFill>
                <a:schemeClr val="tx2">
                  <a:lumMod val="50000"/>
                </a:schemeClr>
              </a:solidFill>
              <a:cs typeface="B Titr" pitchFamily="2" charset="-78"/>
            </a:endParaRPr>
          </a:p>
        </p:txBody>
      </p:sp>
      <p:pic>
        <p:nvPicPr>
          <p:cNvPr id="5122" name="Picture 2" descr="E:\BF\شیردهی عکس\40.jpg"/>
          <p:cNvPicPr>
            <a:picLocks noChangeAspect="1" noChangeArrowheads="1"/>
          </p:cNvPicPr>
          <p:nvPr/>
        </p:nvPicPr>
        <p:blipFill>
          <a:blip r:embed="rId2" cstate="print"/>
          <a:srcRect/>
          <a:stretch>
            <a:fillRect/>
          </a:stretch>
        </p:blipFill>
        <p:spPr bwMode="auto">
          <a:xfrm>
            <a:off x="1500166" y="2571744"/>
            <a:ext cx="4071966" cy="3714776"/>
          </a:xfrm>
          <a:prstGeom prst="rect">
            <a:avLst/>
          </a:prstGeom>
          <a:noFill/>
        </p:spPr>
      </p:pic>
    </p:spTree>
    <p:extLst>
      <p:ext uri="{BB962C8B-B14F-4D97-AF65-F5344CB8AC3E}">
        <p14:creationId xmlns:p14="http://schemas.microsoft.com/office/powerpoint/2010/main" val="12840473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42918"/>
            <a:ext cx="7239000" cy="5812818"/>
          </a:xfrm>
        </p:spPr>
        <p:txBody>
          <a:bodyPr>
            <a:normAutofit/>
          </a:bodyPr>
          <a:lstStyle/>
          <a:p>
            <a:pPr lvl="0" algn="r" rtl="1"/>
            <a:r>
              <a:rPr lang="fa-IR" sz="2800" dirty="0" smtClean="0">
                <a:solidFill>
                  <a:schemeClr val="tx2">
                    <a:lumMod val="50000"/>
                  </a:schemeClr>
                </a:solidFill>
                <a:cs typeface="B Mitra" pitchFamily="2" charset="-78"/>
              </a:rPr>
              <a:t>تا جائي كه ممكن است اجازه دهيد مادر ، كار خود را انجام دهد. دقت كنيد كه جاي او را نگرفته و در مورد آنچه كه قرار است انجام دهد به او توضيح دهيد . </a:t>
            </a:r>
          </a:p>
          <a:p>
            <a:pPr lvl="0" algn="r" rtl="1">
              <a:buNone/>
            </a:pPr>
            <a:endParaRPr lang="en-US" sz="2800" dirty="0" smtClean="0">
              <a:solidFill>
                <a:schemeClr val="tx2">
                  <a:lumMod val="50000"/>
                </a:schemeClr>
              </a:solidFill>
              <a:cs typeface="B Mitra" pitchFamily="2" charset="-78"/>
            </a:endParaRPr>
          </a:p>
          <a:p>
            <a:pPr lvl="0" algn="r" rtl="1"/>
            <a:r>
              <a:rPr lang="fa-IR" sz="2800" dirty="0" smtClean="0">
                <a:solidFill>
                  <a:schemeClr val="tx2">
                    <a:lumMod val="50000"/>
                  </a:schemeClr>
                </a:solidFill>
                <a:cs typeface="B Mitra" pitchFamily="2" charset="-78"/>
              </a:rPr>
              <a:t>در صورت امكان و براي روشن ساختن مطلبي كه مي خواهيد به وي آموزش دهيد مي توانيد نكات را بر روي بدن خود توضيح دهيد . </a:t>
            </a:r>
          </a:p>
          <a:p>
            <a:pPr lvl="0" algn="r" rtl="1">
              <a:buNone/>
            </a:pPr>
            <a:endParaRPr lang="en-US" sz="2800" dirty="0" smtClean="0">
              <a:solidFill>
                <a:schemeClr val="tx2">
                  <a:lumMod val="50000"/>
                </a:schemeClr>
              </a:solidFill>
              <a:cs typeface="B Mitra" pitchFamily="2" charset="-78"/>
            </a:endParaRPr>
          </a:p>
          <a:p>
            <a:pPr lvl="0" algn="r" rtl="1"/>
            <a:r>
              <a:rPr lang="fa-IR" sz="2800" dirty="0" smtClean="0">
                <a:solidFill>
                  <a:schemeClr val="tx2">
                    <a:lumMod val="50000"/>
                  </a:schemeClr>
                </a:solidFill>
                <a:cs typeface="B Mitra" pitchFamily="2" charset="-78"/>
              </a:rPr>
              <a:t>از درك مطالب و انجام صحيح شيردهي توسط مادر اطمينان حاصل كنيد . هدف ، كمك به مادر به منظور گرفتن صحيح كودك مي باشد . چنانچه مادر قادر به گرفتن كودك به نحو صحيح نبود‌، انجام دادن اين كار توسط شما ، كمكي به او نخواهد كرد . </a:t>
            </a:r>
            <a:endParaRPr lang="en-US" sz="2800" dirty="0" smtClean="0">
              <a:solidFill>
                <a:schemeClr val="tx2">
                  <a:lumMod val="50000"/>
                </a:schemeClr>
              </a:solidFill>
              <a:cs typeface="B Mitra" pitchFamily="2" charset="-78"/>
            </a:endParaRPr>
          </a:p>
          <a:p>
            <a:pPr algn="r" rtl="1"/>
            <a:endParaRPr lang="en-US" sz="2800" dirty="0" smtClean="0">
              <a:solidFill>
                <a:schemeClr val="tx2">
                  <a:lumMod val="50000"/>
                </a:schemeClr>
              </a:solidFill>
              <a:cs typeface="B Mitra" pitchFamily="2" charset="-78"/>
            </a:endParaRPr>
          </a:p>
          <a:p>
            <a:endParaRPr lang="en-US" sz="2800" dirty="0">
              <a:solidFill>
                <a:schemeClr val="tx2">
                  <a:lumMod val="50000"/>
                </a:schemeClr>
              </a:solidFill>
              <a:cs typeface="B Mitra" pitchFamily="2" charset="-78"/>
            </a:endParaRPr>
          </a:p>
        </p:txBody>
      </p:sp>
    </p:spTree>
    <p:extLst>
      <p:ext uri="{BB962C8B-B14F-4D97-AF65-F5344CB8AC3E}">
        <p14:creationId xmlns:p14="http://schemas.microsoft.com/office/powerpoint/2010/main" val="3741207268"/>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20" y="357166"/>
            <a:ext cx="7410480" cy="6500834"/>
          </a:xfrm>
        </p:spPr>
        <p:txBody>
          <a:bodyPr>
            <a:normAutofit/>
          </a:bodyPr>
          <a:lstStyle/>
          <a:p>
            <a:pPr algn="r" rtl="1"/>
            <a:r>
              <a:rPr lang="fa-IR" sz="2800" dirty="0" smtClean="0">
                <a:solidFill>
                  <a:schemeClr val="tx2">
                    <a:lumMod val="50000"/>
                  </a:schemeClr>
                </a:solidFill>
                <a:cs typeface="B Mitra" pitchFamily="2" charset="-78"/>
              </a:rPr>
              <a:t>به هنگام بررسی وضعیت شیردهی مادر مطمئن شويد نكات زير رعايت شده اند :‌ </a:t>
            </a:r>
          </a:p>
          <a:p>
            <a:pPr algn="r" rtl="1">
              <a:buNone/>
            </a:pPr>
            <a:endParaRPr lang="en-US" sz="2800" dirty="0" smtClean="0">
              <a:solidFill>
                <a:schemeClr val="tx2">
                  <a:lumMod val="50000"/>
                </a:schemeClr>
              </a:solidFill>
              <a:cs typeface="B Mitra" pitchFamily="2" charset="-78"/>
            </a:endParaRPr>
          </a:p>
          <a:p>
            <a:pPr lvl="0" algn="r" rtl="1"/>
            <a:r>
              <a:rPr lang="fa-IR" sz="2800" dirty="0" smtClean="0">
                <a:solidFill>
                  <a:schemeClr val="tx2">
                    <a:lumMod val="50000"/>
                  </a:schemeClr>
                </a:solidFill>
                <a:cs typeface="B Mitra" pitchFamily="2" charset="-78"/>
              </a:rPr>
              <a:t>استفاده از يك صندلي كوتاه كه داراي تكيه گاهي براي پشت مادر باشد ، بهتر است . </a:t>
            </a:r>
            <a:endParaRPr lang="en-US" sz="2800" dirty="0" smtClean="0">
              <a:solidFill>
                <a:schemeClr val="tx2">
                  <a:lumMod val="50000"/>
                </a:schemeClr>
              </a:solidFill>
              <a:cs typeface="B Mitra" pitchFamily="2" charset="-78"/>
            </a:endParaRPr>
          </a:p>
          <a:p>
            <a:pPr lvl="0" algn="r" rtl="1"/>
            <a:r>
              <a:rPr lang="fa-IR" sz="2800" dirty="0" smtClean="0">
                <a:solidFill>
                  <a:schemeClr val="tx2">
                    <a:lumMod val="50000"/>
                  </a:schemeClr>
                </a:solidFill>
                <a:cs typeface="B Mitra" pitchFamily="2" charset="-78"/>
              </a:rPr>
              <a:t>در صورت بلند بودن صندلي ، يك چهارپايه براي او پيدا كنيد تا پاهايش را روي آن قرار دهد . دقت كنيد به وسيله صندلي ، زانوها آنقدر كشيده نشوند كه كودك از سينه مادر فاصله بگيرد . </a:t>
            </a:r>
            <a:endParaRPr lang="en-US" sz="2800" dirty="0" smtClean="0">
              <a:solidFill>
                <a:schemeClr val="tx2">
                  <a:lumMod val="50000"/>
                </a:schemeClr>
              </a:solidFill>
              <a:cs typeface="B Mitra" pitchFamily="2" charset="-78"/>
            </a:endParaRPr>
          </a:p>
          <a:p>
            <a:pPr lvl="0" algn="r" rtl="1"/>
            <a:r>
              <a:rPr lang="fa-IR" sz="2800" dirty="0" smtClean="0">
                <a:solidFill>
                  <a:schemeClr val="tx2">
                    <a:lumMod val="50000"/>
                  </a:schemeClr>
                </a:solidFill>
                <a:cs typeface="B Mitra" pitchFamily="2" charset="-78"/>
              </a:rPr>
              <a:t>در صورت نشستن بر روي زمين از وجود يك تكيه گاه در پشت مادر اطمينان حاصل كنيد . </a:t>
            </a:r>
            <a:endParaRPr lang="en-US" sz="2800" dirty="0" smtClean="0">
              <a:solidFill>
                <a:schemeClr val="tx2">
                  <a:lumMod val="50000"/>
                </a:schemeClr>
              </a:solidFill>
              <a:cs typeface="B Mitra" pitchFamily="2" charset="-78"/>
            </a:endParaRPr>
          </a:p>
          <a:p>
            <a:pPr lvl="0" algn="r" rtl="1"/>
            <a:r>
              <a:rPr lang="fa-IR" sz="2800" dirty="0" smtClean="0">
                <a:solidFill>
                  <a:schemeClr val="tx2">
                    <a:lumMod val="50000"/>
                  </a:schemeClr>
                </a:solidFill>
                <a:cs typeface="B Mitra" pitchFamily="2" charset="-78"/>
              </a:rPr>
              <a:t>در صورتي كه كودك را روي زانو قرار مي دهد براي جلوگيري از خم شدن وي به سمت جلو كمك كنيدتا كودك را بالاتر آورد . </a:t>
            </a:r>
            <a:endParaRPr lang="en-US" sz="2800" dirty="0" smtClean="0">
              <a:solidFill>
                <a:schemeClr val="tx2">
                  <a:lumMod val="50000"/>
                </a:schemeClr>
              </a:solidFill>
              <a:cs typeface="B Mitra" pitchFamily="2" charset="-78"/>
            </a:endParaRPr>
          </a:p>
          <a:p>
            <a:pPr algn="r"/>
            <a:endParaRPr lang="en-US" sz="2800" dirty="0">
              <a:solidFill>
                <a:schemeClr val="tx2">
                  <a:lumMod val="50000"/>
                </a:schemeClr>
              </a:solidFill>
              <a:cs typeface="B Mitra" pitchFamily="2" charset="-78"/>
            </a:endParaRPr>
          </a:p>
        </p:txBody>
      </p:sp>
    </p:spTree>
    <p:extLst>
      <p:ext uri="{BB962C8B-B14F-4D97-AF65-F5344CB8AC3E}">
        <p14:creationId xmlns:p14="http://schemas.microsoft.com/office/powerpoint/2010/main" val="2107244369"/>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596" y="285728"/>
            <a:ext cx="7267604" cy="5929354"/>
          </a:xfrm>
        </p:spPr>
        <p:txBody>
          <a:bodyPr>
            <a:normAutofit/>
          </a:bodyPr>
          <a:lstStyle/>
          <a:p>
            <a:pPr algn="r" rtl="1"/>
            <a:r>
              <a:rPr lang="fa-IR" sz="3600" dirty="0" smtClean="0">
                <a:solidFill>
                  <a:schemeClr val="tx2">
                    <a:lumMod val="50000"/>
                  </a:schemeClr>
                </a:solidFill>
                <a:cs typeface="B Mitra" pitchFamily="2" charset="-78"/>
              </a:rPr>
              <a:t>به نکات زیر توجه کنید : </a:t>
            </a:r>
          </a:p>
          <a:p>
            <a:pPr algn="r" rtl="1">
              <a:buNone/>
            </a:pPr>
            <a:r>
              <a:rPr lang="fa-IR" sz="3600" dirty="0" smtClean="0">
                <a:solidFill>
                  <a:schemeClr val="tx2">
                    <a:lumMod val="50000"/>
                  </a:schemeClr>
                </a:solidFill>
                <a:cs typeface="B Mitra" pitchFamily="2" charset="-78"/>
              </a:rPr>
              <a:t>‌</a:t>
            </a:r>
            <a:endParaRPr lang="en-US" sz="3600" dirty="0" smtClean="0">
              <a:solidFill>
                <a:schemeClr val="tx2">
                  <a:lumMod val="50000"/>
                </a:schemeClr>
              </a:solidFill>
              <a:cs typeface="B Mitra" pitchFamily="2" charset="-78"/>
            </a:endParaRPr>
          </a:p>
          <a:p>
            <a:pPr lvl="0" algn="r" rtl="1"/>
            <a:r>
              <a:rPr lang="fa-IR" sz="3600" dirty="0" smtClean="0">
                <a:solidFill>
                  <a:schemeClr val="tx2">
                    <a:lumMod val="50000"/>
                  </a:schemeClr>
                </a:solidFill>
                <a:cs typeface="B Mitra" pitchFamily="2" charset="-78"/>
              </a:rPr>
              <a:t>اين چهار نكته مشابه نكات مربوط به مبحث « چك ليست مشاهده شيردهي » مي باشند . </a:t>
            </a:r>
          </a:p>
          <a:p>
            <a:pPr lvl="0" algn="r" rtl="1">
              <a:buNone/>
            </a:pPr>
            <a:endParaRPr lang="en-US" sz="3600" dirty="0" smtClean="0">
              <a:solidFill>
                <a:schemeClr val="tx2">
                  <a:lumMod val="50000"/>
                </a:schemeClr>
              </a:solidFill>
              <a:cs typeface="B Mitra" pitchFamily="2" charset="-78"/>
            </a:endParaRPr>
          </a:p>
          <a:p>
            <a:pPr algn="r" rtl="1"/>
            <a:r>
              <a:rPr lang="fa-IR" sz="3600" dirty="0" smtClean="0">
                <a:solidFill>
                  <a:schemeClr val="tx2">
                    <a:lumMod val="50000"/>
                  </a:schemeClr>
                </a:solidFill>
                <a:cs typeface="B Mitra" pitchFamily="2" charset="-78"/>
              </a:rPr>
              <a:t>در مورد نكته اول - قرار گرفتن سر و بدن شيرخوار در يك خط :‌ در صورتي كه سركودك برگشته يا خم باشد قادر به خوردن راحت و بلعيدن شير نخواهد بود. </a:t>
            </a:r>
            <a:endParaRPr lang="en-US" sz="3600" dirty="0">
              <a:solidFill>
                <a:schemeClr val="tx2">
                  <a:lumMod val="50000"/>
                </a:schemeClr>
              </a:solidFill>
              <a:cs typeface="B Mitra" pitchFamily="2" charset="-78"/>
            </a:endParaRPr>
          </a:p>
        </p:txBody>
      </p:sp>
    </p:spTree>
    <p:extLst>
      <p:ext uri="{BB962C8B-B14F-4D97-AF65-F5344CB8AC3E}">
        <p14:creationId xmlns:p14="http://schemas.microsoft.com/office/powerpoint/2010/main" val="31965165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301752" y="1357298"/>
            <a:ext cx="8503920" cy="4741750"/>
          </a:xfrm>
        </p:spPr>
        <p:txBody>
          <a:bodyPr/>
          <a:lstStyle/>
          <a:p>
            <a:pPr algn="r" rtl="1"/>
            <a:r>
              <a:rPr lang="fa-IR" sz="4000" b="1" dirty="0" smtClean="0">
                <a:solidFill>
                  <a:srgbClr val="7030A0"/>
                </a:solidFill>
                <a:cs typeface="B Titr" pitchFamily="2" charset="-78"/>
              </a:rPr>
              <a:t>موانع : </a:t>
            </a:r>
          </a:p>
          <a:p>
            <a:pPr algn="r" rtl="1"/>
            <a:endParaRPr lang="fa-IR" b="1" dirty="0" smtClean="0"/>
          </a:p>
          <a:p>
            <a:pPr algn="r" rtl="1">
              <a:buNone/>
            </a:pPr>
            <a:endParaRPr lang="en-US" dirty="0" smtClean="0"/>
          </a:p>
          <a:p>
            <a:pPr algn="r" rtl="1">
              <a:buNone/>
            </a:pPr>
            <a:r>
              <a:rPr lang="fa-IR" dirty="0" smtClean="0">
                <a:solidFill>
                  <a:srgbClr val="FF0000"/>
                </a:solidFill>
                <a:cs typeface="B Mitra" pitchFamily="2" charset="-78"/>
              </a:rPr>
              <a:t>   </a:t>
            </a:r>
            <a:r>
              <a:rPr lang="fa-IR" sz="3200" dirty="0" smtClean="0">
                <a:solidFill>
                  <a:srgbClr val="FF0000"/>
                </a:solidFill>
                <a:cs typeface="B Mitra" pitchFamily="2" charset="-78"/>
              </a:rPr>
              <a:t>بازدارنده : </a:t>
            </a:r>
            <a:r>
              <a:rPr lang="fa-IR" sz="3200" dirty="0" smtClean="0">
                <a:cs typeface="B Mitra" pitchFamily="2" charset="-78"/>
              </a:rPr>
              <a:t>قرار گرفتن پشت میز و یا نوشتن یادداشت در هنگام صحبت کردن.</a:t>
            </a:r>
            <a:endParaRPr lang="en-US" sz="3200" dirty="0" smtClean="0">
              <a:cs typeface="B Mitra" pitchFamily="2" charset="-78"/>
            </a:endParaRPr>
          </a:p>
          <a:p>
            <a:pPr algn="r" rtl="1">
              <a:buNone/>
            </a:pPr>
            <a:r>
              <a:rPr lang="fa-IR" sz="3200" dirty="0" smtClean="0">
                <a:solidFill>
                  <a:schemeClr val="accent3">
                    <a:lumMod val="75000"/>
                  </a:schemeClr>
                </a:solidFill>
                <a:cs typeface="B Mitra" pitchFamily="2" charset="-78"/>
              </a:rPr>
              <a:t>کمک کننده : </a:t>
            </a:r>
            <a:r>
              <a:rPr lang="fa-IR" sz="3200" dirty="0" smtClean="0">
                <a:cs typeface="B Mitra" pitchFamily="2" charset="-78"/>
              </a:rPr>
              <a:t>جابجا شدن از پشت میز و کنار گذاشتن یادداشت ها</a:t>
            </a:r>
            <a:endParaRPr lang="en-US" sz="3200" dirty="0" smtClean="0">
              <a:cs typeface="B Mitra" pitchFamily="2" charset="-78"/>
            </a:endParaRPr>
          </a:p>
          <a:p>
            <a:pPr algn="r" rtl="1">
              <a:buNone/>
            </a:pPr>
            <a:r>
              <a:rPr lang="fa-IR" sz="3200" dirty="0" smtClean="0">
                <a:cs typeface="B Mitra" pitchFamily="2" charset="-78"/>
              </a:rPr>
              <a:t>« موانع را حذف كنيد »</a:t>
            </a:r>
          </a:p>
          <a:p>
            <a:pPr>
              <a:buNone/>
            </a:pPr>
            <a:endParaRPr lang="en-US" dirty="0"/>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1857356" y="1643050"/>
            <a:ext cx="5238750" cy="495300"/>
          </a:xfrm>
          <a:prstGeom prst="rect">
            <a:avLst/>
          </a:prstGeom>
          <a:noFill/>
        </p:spPr>
      </p:pic>
      <p:pic>
        <p:nvPicPr>
          <p:cNvPr id="7170"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3929058" y="5000636"/>
            <a:ext cx="2019300" cy="1535458"/>
          </a:xfrm>
          <a:prstGeom prst="rect">
            <a:avLst/>
          </a:prstGeom>
          <a:noFill/>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0034" y="1500174"/>
            <a:ext cx="7239000" cy="4071966"/>
          </a:xfrm>
        </p:spPr>
        <p:txBody>
          <a:bodyPr>
            <a:normAutofit/>
          </a:bodyPr>
          <a:lstStyle/>
          <a:p>
            <a:pPr lvl="0" algn="r" rtl="1"/>
            <a:r>
              <a:rPr lang="fa-IR" sz="3200" dirty="0" smtClean="0">
                <a:solidFill>
                  <a:schemeClr val="tx2">
                    <a:lumMod val="50000"/>
                  </a:schemeClr>
                </a:solidFill>
                <a:cs typeface="B Mitra" pitchFamily="2" charset="-78"/>
              </a:rPr>
              <a:t>در مورد نكته دوم – قرار گرفتن شيرخوار نزديك بدن مادر : دور بودن او از پستان مانع خوب گرفتن سينه خواهد شد . </a:t>
            </a:r>
          </a:p>
          <a:p>
            <a:pPr lvl="0" algn="r" rtl="1">
              <a:buNone/>
            </a:pPr>
            <a:r>
              <a:rPr lang="fa-IR" sz="3200" dirty="0" smtClean="0">
                <a:solidFill>
                  <a:schemeClr val="tx2">
                    <a:lumMod val="50000"/>
                  </a:schemeClr>
                </a:solidFill>
                <a:cs typeface="B Mitra" pitchFamily="2" charset="-78"/>
              </a:rPr>
              <a:t>بنابراين بايستي تمام صورت او رو به روي بدن مادر قرار گیرد. از آنجائي كه تقريباً اغلب نيپل ها به سمت پائين قرار دارند اين حالت به عنوان بهترين حالت براي گرفتن پستان توسط كودك قلمدادمي گردد. </a:t>
            </a:r>
          </a:p>
          <a:p>
            <a:pPr algn="r" rtl="1">
              <a:buNone/>
            </a:pPr>
            <a:endParaRPr lang="en-US" sz="3200" dirty="0">
              <a:solidFill>
                <a:schemeClr val="tx2">
                  <a:lumMod val="50000"/>
                </a:schemeClr>
              </a:solidFill>
              <a:cs typeface="B Mitra" pitchFamily="2" charset="-78"/>
            </a:endParaRPr>
          </a:p>
        </p:txBody>
      </p:sp>
    </p:spTree>
    <p:extLst>
      <p:ext uri="{BB962C8B-B14F-4D97-AF65-F5344CB8AC3E}">
        <p14:creationId xmlns:p14="http://schemas.microsoft.com/office/powerpoint/2010/main" val="866770669"/>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00042"/>
            <a:ext cx="7239000" cy="5955694"/>
          </a:xfrm>
        </p:spPr>
        <p:txBody>
          <a:bodyPr>
            <a:normAutofit/>
          </a:bodyPr>
          <a:lstStyle/>
          <a:p>
            <a:pPr lvl="0" algn="r" rtl="1"/>
            <a:r>
              <a:rPr lang="fa-IR" sz="3200" dirty="0" smtClean="0">
                <a:solidFill>
                  <a:schemeClr val="tx2">
                    <a:lumMod val="50000"/>
                  </a:schemeClr>
                </a:solidFill>
                <a:cs typeface="B Mitra" pitchFamily="2" charset="-78"/>
              </a:rPr>
              <a:t>در مورد نكته سوم : نگه داشتن كودك : مادر دست هاي خود را در امتداد پشت بدن كودك قرار مي دهد به نحوي كه كل بدن او در دست مادر قرار گيرد . </a:t>
            </a:r>
          </a:p>
          <a:p>
            <a:pPr lvl="0" algn="r" rtl="1"/>
            <a:r>
              <a:rPr lang="fa-IR" sz="3200" dirty="0" smtClean="0">
                <a:solidFill>
                  <a:schemeClr val="tx2">
                    <a:lumMod val="50000"/>
                  </a:schemeClr>
                </a:solidFill>
                <a:cs typeface="B Mitra" pitchFamily="2" charset="-78"/>
              </a:rPr>
              <a:t>اين نكته مخصوصاً در مورد شيرخواران خيلي كوچك بسيار مهم مي باشد . در مورد شيرخواراني كه جثه بزرگتري دارند ، معمولاً گرفتن فقط قسمت بالايي بدن كافي است . </a:t>
            </a:r>
          </a:p>
          <a:p>
            <a:pPr lvl="0" algn="r" rtl="1"/>
            <a:r>
              <a:rPr lang="fa-IR" sz="3200" dirty="0" smtClean="0">
                <a:solidFill>
                  <a:schemeClr val="tx2">
                    <a:lumMod val="50000"/>
                  </a:schemeClr>
                </a:solidFill>
                <a:cs typeface="B Mitra" pitchFamily="2" charset="-78"/>
              </a:rPr>
              <a:t>مادر بايستي در مورد استفاده از كف دستي كه با آن پشت بدن كودك را گرفته و در خصوص گرفتن باسن شير خوار دقت كافي داشته باشد . </a:t>
            </a:r>
            <a:endParaRPr lang="en-US" sz="3200" dirty="0" smtClean="0">
              <a:solidFill>
                <a:schemeClr val="tx2">
                  <a:lumMod val="50000"/>
                </a:schemeClr>
              </a:solidFill>
              <a:cs typeface="B Mitra" pitchFamily="2" charset="-78"/>
            </a:endParaRPr>
          </a:p>
          <a:p>
            <a:pPr algn="r"/>
            <a:endParaRPr lang="en-US" sz="3200" dirty="0">
              <a:solidFill>
                <a:schemeClr val="tx2">
                  <a:lumMod val="50000"/>
                </a:schemeClr>
              </a:solidFill>
              <a:cs typeface="B Mitra" pitchFamily="2" charset="-78"/>
            </a:endParaRPr>
          </a:p>
        </p:txBody>
      </p:sp>
    </p:spTree>
    <p:extLst>
      <p:ext uri="{BB962C8B-B14F-4D97-AF65-F5344CB8AC3E}">
        <p14:creationId xmlns:p14="http://schemas.microsoft.com/office/powerpoint/2010/main" val="3870639411"/>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85860"/>
            <a:ext cx="7239000" cy="5169876"/>
          </a:xfrm>
        </p:spPr>
        <p:txBody>
          <a:bodyPr>
            <a:normAutofit/>
          </a:bodyPr>
          <a:lstStyle/>
          <a:p>
            <a:pPr algn="r" rtl="1"/>
            <a:r>
              <a:rPr lang="fa-IR" sz="3600" dirty="0" smtClean="0">
                <a:solidFill>
                  <a:schemeClr val="tx2">
                    <a:lumMod val="50000"/>
                  </a:schemeClr>
                </a:solidFill>
                <a:cs typeface="B Mitra" pitchFamily="2" charset="-78"/>
              </a:rPr>
              <a:t>گرفتن باسن ممكن است منجر به گرفتن شيرخوار دور از بدن و يا هل دادن او به سمت پهلو و بيرون شده و سر كودك در قسمت تاشدگي دست مادر بيفتد . </a:t>
            </a:r>
          </a:p>
          <a:p>
            <a:pPr algn="r" rtl="1">
              <a:buNone/>
            </a:pPr>
            <a:endParaRPr lang="fa-IR" sz="3600" dirty="0" smtClean="0">
              <a:solidFill>
                <a:schemeClr val="tx2">
                  <a:lumMod val="50000"/>
                </a:schemeClr>
              </a:solidFill>
              <a:cs typeface="B Mitra" pitchFamily="2" charset="-78"/>
            </a:endParaRPr>
          </a:p>
          <a:p>
            <a:pPr algn="r" rtl="1"/>
            <a:r>
              <a:rPr lang="fa-IR" sz="3600" dirty="0" smtClean="0">
                <a:solidFill>
                  <a:schemeClr val="tx2">
                    <a:lumMod val="50000"/>
                  </a:schemeClr>
                </a:solidFill>
                <a:cs typeface="B Mitra" pitchFamily="2" charset="-78"/>
              </a:rPr>
              <a:t>در اين صورت سر او در زاويه آرنج مادر قرار گرفته و او بايد برای رسیدن به نوک سینه ، سر راخم نماید دراين صورت ، مكيدن با مشكل مواجه خواهد شد. </a:t>
            </a:r>
            <a:endParaRPr lang="en-US" sz="3600" dirty="0" smtClean="0">
              <a:solidFill>
                <a:schemeClr val="tx2">
                  <a:lumMod val="50000"/>
                </a:schemeClr>
              </a:solidFill>
              <a:cs typeface="B Mitra" pitchFamily="2" charset="-78"/>
            </a:endParaRPr>
          </a:p>
          <a:p>
            <a:pPr algn="r" rtl="1"/>
            <a:endParaRPr lang="en-US" sz="3600" dirty="0">
              <a:cs typeface="B Mitra" pitchFamily="2" charset="-78"/>
            </a:endParaRPr>
          </a:p>
        </p:txBody>
      </p:sp>
    </p:spTree>
    <p:extLst>
      <p:ext uri="{BB962C8B-B14F-4D97-AF65-F5344CB8AC3E}">
        <p14:creationId xmlns:p14="http://schemas.microsoft.com/office/powerpoint/2010/main" val="3357360902"/>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42918"/>
            <a:ext cx="7239000" cy="5812818"/>
          </a:xfrm>
        </p:spPr>
        <p:txBody>
          <a:bodyPr>
            <a:normAutofit/>
          </a:bodyPr>
          <a:lstStyle/>
          <a:p>
            <a:pPr lvl="0" algn="r" rtl="1"/>
            <a:r>
              <a:rPr lang="fa-IR" sz="2800" dirty="0" smtClean="0">
                <a:solidFill>
                  <a:schemeClr val="tx2">
                    <a:lumMod val="50000"/>
                  </a:schemeClr>
                </a:solidFill>
                <a:cs typeface="B Mitra" pitchFamily="2" charset="-78"/>
              </a:rPr>
              <a:t>در مورد نكته چهارم – نزديك شدن كودك به پستان ازطريق بيني با نيپل</a:t>
            </a:r>
          </a:p>
          <a:p>
            <a:pPr lvl="0" algn="r" rtl="1">
              <a:buNone/>
            </a:pPr>
            <a:endParaRPr lang="en-US" sz="2800" dirty="0" smtClean="0">
              <a:solidFill>
                <a:schemeClr val="tx2">
                  <a:lumMod val="50000"/>
                </a:schemeClr>
              </a:solidFill>
              <a:cs typeface="B Mitra" pitchFamily="2" charset="-78"/>
            </a:endParaRPr>
          </a:p>
          <a:p>
            <a:pPr algn="r" rtl="1"/>
            <a:r>
              <a:rPr lang="fa-IR" sz="2800" dirty="0" smtClean="0">
                <a:solidFill>
                  <a:schemeClr val="tx2">
                    <a:lumMod val="50000"/>
                  </a:schemeClr>
                </a:solidFill>
                <a:cs typeface="B Mitra" pitchFamily="2" charset="-78"/>
              </a:rPr>
              <a:t>تا حد ممكن به كودك و مادر دست نزنيد . اگر براي نشان دادن نكته اي به اين كار نياز بود ، دستتان را روي دست يا كف دست مادر گذاشته تا كودك توسط خود مادر نگه داشته شود. </a:t>
            </a:r>
            <a:endParaRPr lang="en-US" sz="2800" dirty="0">
              <a:solidFill>
                <a:schemeClr val="tx2">
                  <a:lumMod val="50000"/>
                </a:schemeClr>
              </a:solidFill>
              <a:cs typeface="B Mitra" pitchFamily="2" charset="-78"/>
            </a:endParaRPr>
          </a:p>
        </p:txBody>
      </p:sp>
    </p:spTree>
    <p:extLst>
      <p:ext uri="{BB962C8B-B14F-4D97-AF65-F5344CB8AC3E}">
        <p14:creationId xmlns:p14="http://schemas.microsoft.com/office/powerpoint/2010/main" val="2180691628"/>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158" y="1571612"/>
            <a:ext cx="7239000" cy="4846320"/>
          </a:xfrm>
        </p:spPr>
        <p:txBody>
          <a:bodyPr/>
          <a:lstStyle/>
          <a:p>
            <a:pPr algn="r" rtl="1"/>
            <a:r>
              <a:rPr lang="fa-IR" b="1" dirty="0" smtClean="0">
                <a:solidFill>
                  <a:schemeClr val="tx2">
                    <a:lumMod val="50000"/>
                  </a:schemeClr>
                </a:solidFill>
                <a:cs typeface="B Titr" pitchFamily="2" charset="-78"/>
              </a:rPr>
              <a:t>چگونگي نگه داشتن پستان توسط مادر </a:t>
            </a:r>
            <a:endParaRPr lang="en-US" dirty="0">
              <a:solidFill>
                <a:schemeClr val="tx2">
                  <a:lumMod val="50000"/>
                </a:schemeClr>
              </a:solidFill>
              <a:cs typeface="B Titr" pitchFamily="2" charset="-78"/>
            </a:endParaRPr>
          </a:p>
        </p:txBody>
      </p:sp>
      <p:pic>
        <p:nvPicPr>
          <p:cNvPr id="6146" name="Picture 2" descr="E:\BF\شیردهی عکس\46.jpg"/>
          <p:cNvPicPr>
            <a:picLocks noChangeAspect="1" noChangeArrowheads="1"/>
          </p:cNvPicPr>
          <p:nvPr/>
        </p:nvPicPr>
        <p:blipFill>
          <a:blip r:embed="rId2" cstate="print"/>
          <a:srcRect/>
          <a:stretch>
            <a:fillRect/>
          </a:stretch>
        </p:blipFill>
        <p:spPr bwMode="auto">
          <a:xfrm>
            <a:off x="1785918" y="2500306"/>
            <a:ext cx="3714776" cy="3563635"/>
          </a:xfrm>
          <a:prstGeom prst="rect">
            <a:avLst/>
          </a:prstGeom>
          <a:noFill/>
        </p:spPr>
      </p:pic>
    </p:spTree>
    <p:extLst>
      <p:ext uri="{BB962C8B-B14F-4D97-AF65-F5344CB8AC3E}">
        <p14:creationId xmlns:p14="http://schemas.microsoft.com/office/powerpoint/2010/main" val="3657923880"/>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158" y="428604"/>
            <a:ext cx="7643866" cy="6027132"/>
          </a:xfrm>
        </p:spPr>
        <p:txBody>
          <a:bodyPr>
            <a:normAutofit/>
          </a:bodyPr>
          <a:lstStyle/>
          <a:p>
            <a:pPr algn="r" rtl="1">
              <a:buNone/>
            </a:pPr>
            <a:endParaRPr lang="en-US" sz="3200" dirty="0" smtClean="0">
              <a:cs typeface="B Mitra" pitchFamily="2" charset="-78"/>
            </a:endParaRPr>
          </a:p>
          <a:p>
            <a:pPr lvl="0" algn="r" rtl="1"/>
            <a:r>
              <a:rPr lang="fa-IR" sz="3200" dirty="0" smtClean="0">
                <a:cs typeface="B Mitra" pitchFamily="2" charset="-78"/>
              </a:rPr>
              <a:t>چگونگي نگه داشتن پستان در دست مادر و گذاشتن آن در دهان كودك از اهميت بسياري برخوردار مي باشد . </a:t>
            </a:r>
            <a:endParaRPr lang="en-US" sz="3200" dirty="0" smtClean="0">
              <a:cs typeface="B Mitra" pitchFamily="2" charset="-78"/>
            </a:endParaRPr>
          </a:p>
          <a:p>
            <a:pPr lvl="0" algn="r" rtl="1"/>
            <a:r>
              <a:rPr lang="fa-IR" sz="3200" dirty="0" smtClean="0">
                <a:cs typeface="B Mitra" pitchFamily="2" charset="-78"/>
              </a:rPr>
              <a:t>در صورت داشتن سينه هاي كوچك  كه دربالا قراردارند نيازي به گرفتن آنها با دست نخواهد بود . </a:t>
            </a:r>
            <a:endParaRPr lang="en-US" sz="3200" dirty="0" smtClean="0">
              <a:cs typeface="B Mitra" pitchFamily="2" charset="-78"/>
            </a:endParaRPr>
          </a:p>
          <a:p>
            <a:pPr lvl="0" algn="r" rtl="1"/>
            <a:r>
              <a:rPr lang="fa-IR" sz="3200" dirty="0" smtClean="0">
                <a:cs typeface="B Mitra" pitchFamily="2" charset="-78"/>
              </a:rPr>
              <a:t>مادر بايستي انگشتان را صاف روي ديواره قفسه سينه قرار داده ، به نحوي كه انگشت اشاره تكيه گاهي براي كل پستان شود. </a:t>
            </a:r>
            <a:endParaRPr lang="en-US" sz="3200" dirty="0" smtClean="0">
              <a:cs typeface="B Mitra" pitchFamily="2" charset="-78"/>
            </a:endParaRPr>
          </a:p>
          <a:p>
            <a:pPr lvl="0" algn="r" rtl="1"/>
            <a:r>
              <a:rPr lang="fa-IR" sz="3200" dirty="0" smtClean="0">
                <a:cs typeface="B Mitra" pitchFamily="2" charset="-78"/>
              </a:rPr>
              <a:t>سپس از انگشت شست براي وارد كردن فشار مختصر به قسمت بالايي بافت پستان استفاده كند . اين عمل به پستان شكل بهتري داده و باعث گرفتن راحت تر سينه توسط شيرخوار مي گردد . </a:t>
            </a:r>
            <a:endParaRPr lang="en-US" sz="3200" dirty="0">
              <a:cs typeface="B Mitra" pitchFamily="2" charset="-78"/>
            </a:endParaRPr>
          </a:p>
        </p:txBody>
      </p:sp>
    </p:spTree>
    <p:extLst>
      <p:ext uri="{BB962C8B-B14F-4D97-AF65-F5344CB8AC3E}">
        <p14:creationId xmlns:p14="http://schemas.microsoft.com/office/powerpoint/2010/main" val="1263137950"/>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158" y="928670"/>
            <a:ext cx="7239000" cy="4846320"/>
          </a:xfrm>
        </p:spPr>
        <p:txBody>
          <a:bodyPr>
            <a:normAutofit/>
          </a:bodyPr>
          <a:lstStyle/>
          <a:p>
            <a:pPr lvl="0" algn="r" rtl="1"/>
            <a:endParaRPr lang="en-US" sz="3200" dirty="0" smtClean="0">
              <a:cs typeface="B Mitra" pitchFamily="2" charset="-78"/>
            </a:endParaRPr>
          </a:p>
          <a:p>
            <a:pPr lvl="0" algn="r" rtl="1"/>
            <a:r>
              <a:rPr lang="fa-IR" sz="3200" dirty="0" smtClean="0">
                <a:cs typeface="B Mitra" pitchFamily="2" charset="-78"/>
              </a:rPr>
              <a:t>پستان و نوك پستان نبايستي خيلي به هم نزديك شوند :  موقع نگهداشتن پستان ، نبايددست اوخيلي به نوك پستان نزديك باشد.</a:t>
            </a:r>
            <a:endParaRPr lang="en-US" sz="3200" dirty="0" smtClean="0">
              <a:cs typeface="B Mitra" pitchFamily="2" charset="-78"/>
            </a:endParaRPr>
          </a:p>
          <a:p>
            <a:pPr algn="r" rtl="1"/>
            <a:r>
              <a:rPr lang="fa-IR" sz="3200" dirty="0" smtClean="0">
                <a:cs typeface="B Mitra" pitchFamily="2" charset="-78"/>
              </a:rPr>
              <a:t>در صورت قرار گرفتن دست ،خيلي نزديك به نوك پستان ، كودك براي گرفتن صحيح پستان و مكيدن موثر با مشكل مواجه مي شود . نگاه داشتن بافت پستان به نحوي كه انگشتان حالت قيچي به خود بگيرند نيز مي تواند مانع خروج شير گردد .</a:t>
            </a:r>
            <a:endParaRPr lang="en-US" sz="3200" dirty="0" smtClean="0">
              <a:cs typeface="B Mitra" pitchFamily="2" charset="-78"/>
            </a:endParaRPr>
          </a:p>
          <a:p>
            <a:endParaRPr lang="en-US" sz="3200" dirty="0">
              <a:cs typeface="B Mitra" pitchFamily="2" charset="-78"/>
            </a:endParaRPr>
          </a:p>
        </p:txBody>
      </p:sp>
    </p:spTree>
    <p:extLst>
      <p:ext uri="{BB962C8B-B14F-4D97-AF65-F5344CB8AC3E}">
        <p14:creationId xmlns:p14="http://schemas.microsoft.com/office/powerpoint/2010/main" val="2955180543"/>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158" y="571480"/>
            <a:ext cx="7239000" cy="5812818"/>
          </a:xfrm>
        </p:spPr>
        <p:txBody>
          <a:bodyPr/>
          <a:lstStyle/>
          <a:p>
            <a:pPr algn="r" rtl="1">
              <a:buNone/>
            </a:pPr>
            <a:r>
              <a:rPr lang="fa-IR" dirty="0" smtClean="0">
                <a:cs typeface="B Titr" pitchFamily="2" charset="-78"/>
              </a:rPr>
              <a:t>استفاده از اين روش ها باعث بروز مشكل در گرفتن پستان توسط شيرخوار خواهند شد :</a:t>
            </a:r>
          </a:p>
          <a:p>
            <a:pPr algn="r" rtl="1">
              <a:buNone/>
            </a:pPr>
            <a:r>
              <a:rPr lang="fa-IR" dirty="0" smtClean="0"/>
              <a:t>  </a:t>
            </a:r>
            <a:endParaRPr lang="en-US" dirty="0" smtClean="0"/>
          </a:p>
          <a:p>
            <a:pPr lvl="0" algn="r" rtl="1"/>
            <a:r>
              <a:rPr lang="fa-IR" sz="2800" dirty="0" smtClean="0">
                <a:cs typeface="B Mitra" pitchFamily="2" charset="-78"/>
              </a:rPr>
              <a:t>نگه داشتن پستان با چهار انگشت وشست ، نزديك به هاله پستان</a:t>
            </a:r>
            <a:endParaRPr lang="en-US" sz="2800" dirty="0" smtClean="0">
              <a:cs typeface="B Mitra" pitchFamily="2" charset="-78"/>
            </a:endParaRPr>
          </a:p>
          <a:p>
            <a:pPr lvl="0" algn="r" rtl="1"/>
            <a:r>
              <a:rPr lang="fa-IR" sz="2800" dirty="0" smtClean="0">
                <a:cs typeface="B Mitra" pitchFamily="2" charset="-78"/>
              </a:rPr>
              <a:t>گيرافتادن نيپل يا هاله بين شست و چهار انگشت و نگه داشتن آن به سمت بالا و تلاش جهت هل دادن نيپل به داخل دهان كودك </a:t>
            </a:r>
            <a:endParaRPr lang="en-US" sz="2800" dirty="0" smtClean="0">
              <a:cs typeface="B Mitra" pitchFamily="2" charset="-78"/>
            </a:endParaRPr>
          </a:p>
          <a:p>
            <a:pPr algn="r" rtl="1"/>
            <a:r>
              <a:rPr lang="fa-IR" sz="2800" dirty="0" smtClean="0">
                <a:cs typeface="B Mitra" pitchFamily="2" charset="-78"/>
              </a:rPr>
              <a:t>نگه داشتن بافت پستان بصورت قيچي ، به نحوي كه انگشت اشاره بالاي نوك سينه و انگشت مياني زير نوك سينه قرار گيرد . </a:t>
            </a:r>
            <a:endParaRPr lang="en-US" sz="2800" dirty="0">
              <a:cs typeface="B Mitra" pitchFamily="2" charset="-78"/>
            </a:endParaRPr>
          </a:p>
        </p:txBody>
      </p:sp>
    </p:spTree>
    <p:extLst>
      <p:ext uri="{BB962C8B-B14F-4D97-AF65-F5344CB8AC3E}">
        <p14:creationId xmlns:p14="http://schemas.microsoft.com/office/powerpoint/2010/main" val="3607794639"/>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071678"/>
            <a:ext cx="7239000" cy="4384058"/>
          </a:xfrm>
        </p:spPr>
        <p:txBody>
          <a:bodyPr>
            <a:normAutofit/>
          </a:bodyPr>
          <a:lstStyle/>
          <a:p>
            <a:pPr lvl="0" algn="r" rtl="1"/>
            <a:r>
              <a:rPr lang="fa-IR" sz="2800" dirty="0" smtClean="0">
                <a:cs typeface="B Mitra" pitchFamily="2" charset="-78"/>
              </a:rPr>
              <a:t>ابتدا بيني كودك مقابل نوك سينه قرار مي گيرد به نحوي كه شيرخوار از قسمت زيرين نيپل به پستان نزديك مي شود. </a:t>
            </a:r>
          </a:p>
          <a:p>
            <a:pPr lvl="0" algn="r" rtl="1">
              <a:buNone/>
            </a:pPr>
            <a:endParaRPr lang="en-US" sz="2800" dirty="0" smtClean="0">
              <a:cs typeface="B Mitra" pitchFamily="2" charset="-78"/>
            </a:endParaRPr>
          </a:p>
          <a:p>
            <a:pPr lvl="0" algn="r" rtl="1">
              <a:buNone/>
            </a:pPr>
            <a:endParaRPr lang="en-US" sz="2800" dirty="0" smtClean="0">
              <a:cs typeface="B Mitra" pitchFamily="2" charset="-78"/>
            </a:endParaRPr>
          </a:p>
          <a:p>
            <a:pPr algn="l" rtl="1"/>
            <a:endParaRPr lang="en-US" sz="2800" dirty="0">
              <a:cs typeface="B Mitra" pitchFamily="2" charset="-78"/>
            </a:endParaRPr>
          </a:p>
        </p:txBody>
      </p:sp>
    </p:spTree>
    <p:extLst>
      <p:ext uri="{BB962C8B-B14F-4D97-AF65-F5344CB8AC3E}">
        <p14:creationId xmlns:p14="http://schemas.microsoft.com/office/powerpoint/2010/main" val="3314670218"/>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E:\BF\شیردهی عکس\FPR042001_105c.jpg"/>
          <p:cNvPicPr>
            <a:picLocks noGrp="1" noChangeAspect="1" noChangeArrowheads="1"/>
          </p:cNvPicPr>
          <p:nvPr>
            <p:ph idx="1"/>
          </p:nvPr>
        </p:nvPicPr>
        <p:blipFill>
          <a:blip r:embed="rId2" cstate="print"/>
          <a:srcRect/>
          <a:stretch>
            <a:fillRect/>
          </a:stretch>
        </p:blipFill>
        <p:spPr bwMode="auto">
          <a:xfrm>
            <a:off x="1928794" y="1428736"/>
            <a:ext cx="4000529" cy="3571899"/>
          </a:xfrm>
          <a:prstGeom prst="rect">
            <a:avLst/>
          </a:prstGeom>
          <a:noFill/>
        </p:spPr>
      </p:pic>
    </p:spTree>
    <p:extLst>
      <p:ext uri="{BB962C8B-B14F-4D97-AF65-F5344CB8AC3E}">
        <p14:creationId xmlns:p14="http://schemas.microsoft.com/office/powerpoint/2010/main" val="38785603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301752" y="714356"/>
            <a:ext cx="8503920" cy="5384692"/>
          </a:xfrm>
        </p:spPr>
        <p:style>
          <a:lnRef idx="2">
            <a:schemeClr val="accent2"/>
          </a:lnRef>
          <a:fillRef idx="1">
            <a:schemeClr val="lt1"/>
          </a:fillRef>
          <a:effectRef idx="0">
            <a:schemeClr val="accent2"/>
          </a:effectRef>
          <a:fontRef idx="minor">
            <a:schemeClr val="dk1"/>
          </a:fontRef>
        </p:style>
        <p:txBody>
          <a:bodyPr/>
          <a:lstStyle/>
          <a:p>
            <a:pPr algn="r" rtl="1"/>
            <a:r>
              <a:rPr lang="fa-IR" sz="3200" b="1" dirty="0" smtClean="0">
                <a:solidFill>
                  <a:srgbClr val="7030A0"/>
                </a:solidFill>
                <a:cs typeface="B Titr" pitchFamily="2" charset="-78"/>
              </a:rPr>
              <a:t>توجه به زمان:</a:t>
            </a:r>
          </a:p>
          <a:p>
            <a:pPr algn="r" rtl="1">
              <a:buNone/>
            </a:pPr>
            <a:endParaRPr lang="fa-IR" b="1" dirty="0" smtClean="0"/>
          </a:p>
          <a:p>
            <a:pPr algn="r" rtl="1">
              <a:buNone/>
            </a:pPr>
            <a:endParaRPr lang="en-US" dirty="0" smtClean="0"/>
          </a:p>
          <a:p>
            <a:pPr algn="r" rtl="1">
              <a:buNone/>
            </a:pPr>
            <a:r>
              <a:rPr lang="fa-IR" dirty="0" smtClean="0"/>
              <a:t>      </a:t>
            </a:r>
            <a:r>
              <a:rPr lang="fa-IR" sz="3200" dirty="0" smtClean="0">
                <a:solidFill>
                  <a:schemeClr val="accent3">
                    <a:lumMod val="75000"/>
                  </a:schemeClr>
                </a:solidFill>
                <a:cs typeface="B Mitra" pitchFamily="2" charset="-78"/>
              </a:rPr>
              <a:t>کمک کننده : </a:t>
            </a:r>
            <a:r>
              <a:rPr lang="fa-IR" sz="3200" dirty="0" smtClean="0">
                <a:cs typeface="B Mitra" pitchFamily="2" charset="-78"/>
              </a:rPr>
              <a:t>طوري رفتار كنيد که مادر احساس نمايد براي او وقت كافي در اختيار دارید. بنشینید و بدون عجله با مادر احوالپرسی كرده و سپس با آرامش و لبخند ، نحوه شیردهی او را مشاهده کنید و منتظر پاسخ گفتن او به سوالاتتان باشید.</a:t>
            </a:r>
            <a:endParaRPr lang="en-US" sz="3200" dirty="0" smtClean="0">
              <a:cs typeface="B Mitra" pitchFamily="2" charset="-78"/>
            </a:endParaRPr>
          </a:p>
          <a:p>
            <a:pPr algn="r" rtl="1">
              <a:buNone/>
            </a:pPr>
            <a:r>
              <a:rPr lang="fa-IR" sz="3200" dirty="0" smtClean="0">
                <a:solidFill>
                  <a:srgbClr val="FF0000"/>
                </a:solidFill>
                <a:cs typeface="B Mitra" pitchFamily="2" charset="-78"/>
              </a:rPr>
              <a:t>  بازدارنده :  </a:t>
            </a:r>
            <a:r>
              <a:rPr lang="fa-IR" sz="3200" dirty="0" smtClean="0">
                <a:cs typeface="B Mitra" pitchFamily="2" charset="-78"/>
              </a:rPr>
              <a:t>داشتن حالت شتاب زده،  به سرعت احوالپرسی کردن، نشان دادن علائم</a:t>
            </a:r>
            <a:r>
              <a:rPr lang="en-US" sz="3200" dirty="0" smtClean="0">
                <a:cs typeface="B Mitra" pitchFamily="2" charset="-78"/>
              </a:rPr>
              <a:t> </a:t>
            </a:r>
            <a:r>
              <a:rPr lang="fa-IR" sz="3200" dirty="0" smtClean="0">
                <a:cs typeface="B Mitra" pitchFamily="2" charset="-78"/>
              </a:rPr>
              <a:t>بی</a:t>
            </a:r>
            <a:r>
              <a:rPr lang="en-US" sz="3200" dirty="0" smtClean="0">
                <a:cs typeface="B Mitra" pitchFamily="2" charset="-78"/>
              </a:rPr>
              <a:t> </a:t>
            </a:r>
            <a:r>
              <a:rPr lang="fa-IR" sz="3200" dirty="0" smtClean="0">
                <a:cs typeface="B Mitra" pitchFamily="2" charset="-78"/>
              </a:rPr>
              <a:t>حوصله</a:t>
            </a:r>
            <a:r>
              <a:rPr lang="en-US" sz="3200" dirty="0" smtClean="0">
                <a:cs typeface="B Mitra" pitchFamily="2" charset="-78"/>
              </a:rPr>
              <a:t> </a:t>
            </a:r>
            <a:r>
              <a:rPr lang="fa-IR" sz="3200" dirty="0" smtClean="0">
                <a:cs typeface="B Mitra" pitchFamily="2" charset="-78"/>
              </a:rPr>
              <a:t>گی و نگاه کردن به ساعت.</a:t>
            </a:r>
            <a:endParaRPr lang="en-US" sz="3200" dirty="0" smtClean="0">
              <a:cs typeface="B Mitra" pitchFamily="2" charset="-78"/>
            </a:endParaRPr>
          </a:p>
          <a:p>
            <a:pPr algn="r" rtl="1">
              <a:buNone/>
            </a:pPr>
            <a:r>
              <a:rPr lang="fa-IR" sz="3200" dirty="0" smtClean="0">
                <a:cs typeface="B Mitra" pitchFamily="2" charset="-78"/>
              </a:rPr>
              <a:t>« فرصت كافي به مادربدهيد»</a:t>
            </a:r>
            <a:endParaRPr lang="en-US" sz="3200" dirty="0" smtClean="0">
              <a:cs typeface="B Mitra" pitchFamily="2" charset="-78"/>
            </a:endParaRPr>
          </a:p>
          <a:p>
            <a:endParaRPr lang="en-US" dirty="0"/>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3571868" y="6215082"/>
            <a:ext cx="5238750" cy="495300"/>
          </a:xfrm>
          <a:prstGeom prst="rect">
            <a:avLst/>
          </a:prstGeom>
          <a:noFill/>
        </p:spPr>
      </p:pic>
      <p:pic>
        <p:nvPicPr>
          <p:cNvPr id="8194"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285720" y="0"/>
            <a:ext cx="2071702" cy="1575304"/>
          </a:xfrm>
          <a:prstGeom prst="rect">
            <a:avLst/>
          </a:prstGeom>
          <a:noFill/>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lgn="r" rtl="1"/>
            <a:r>
              <a:rPr lang="fa-IR" sz="2400" dirty="0" smtClean="0">
                <a:cs typeface="B Mitra" pitchFamily="2" charset="-78"/>
              </a:rPr>
              <a:t>سپس لب های کودک را به نوک سینه چسبانده تا دهان کودک باز شده و با بیرون آوردن زبان ، نیپل را به قسمت بالای دهان برساند . </a:t>
            </a:r>
          </a:p>
          <a:p>
            <a:pPr algn="r" rtl="1"/>
            <a:endParaRPr lang="en-US" dirty="0"/>
          </a:p>
        </p:txBody>
      </p:sp>
    </p:spTree>
    <p:extLst>
      <p:ext uri="{BB962C8B-B14F-4D97-AF65-F5344CB8AC3E}">
        <p14:creationId xmlns:p14="http://schemas.microsoft.com/office/powerpoint/2010/main" val="4013728274"/>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E:\BF\شیردهی عکس\FPR042001_105d.jpg"/>
          <p:cNvPicPr>
            <a:picLocks noGrp="1" noChangeAspect="1" noChangeArrowheads="1"/>
          </p:cNvPicPr>
          <p:nvPr>
            <p:ph idx="1"/>
          </p:nvPr>
        </p:nvPicPr>
        <p:blipFill>
          <a:blip r:embed="rId2" cstate="print"/>
          <a:srcRect/>
          <a:stretch>
            <a:fillRect/>
          </a:stretch>
        </p:blipFill>
        <p:spPr bwMode="auto">
          <a:xfrm>
            <a:off x="2285984" y="1500174"/>
            <a:ext cx="4000528" cy="3643338"/>
          </a:xfrm>
          <a:prstGeom prst="rect">
            <a:avLst/>
          </a:prstGeom>
          <a:noFill/>
        </p:spPr>
      </p:pic>
    </p:spTree>
    <p:extLst>
      <p:ext uri="{BB962C8B-B14F-4D97-AF65-F5344CB8AC3E}">
        <p14:creationId xmlns:p14="http://schemas.microsoft.com/office/powerpoint/2010/main" val="1842906106"/>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lgn="r" rtl="1"/>
            <a:r>
              <a:rPr lang="fa-IR" sz="2400" dirty="0" smtClean="0">
                <a:cs typeface="B Mitra" pitchFamily="2" charset="-78"/>
              </a:rPr>
              <a:t>با نزديك كردن دهان كودك به سمت سينه براي باز شدن كامل دهان او منتظر باشيد . دهان براي گرفتن قسمت زيادي از بافت پستان بايستي كاملاً باز شود. </a:t>
            </a:r>
            <a:endParaRPr lang="en-US" sz="2400" dirty="0" smtClean="0">
              <a:cs typeface="B Mitra" pitchFamily="2" charset="-78"/>
            </a:endParaRPr>
          </a:p>
        </p:txBody>
      </p:sp>
    </p:spTree>
    <p:extLst>
      <p:ext uri="{BB962C8B-B14F-4D97-AF65-F5344CB8AC3E}">
        <p14:creationId xmlns:p14="http://schemas.microsoft.com/office/powerpoint/2010/main" val="4292210413"/>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BF\شیردهی عکس\FPR042001_105e.jpg"/>
          <p:cNvPicPr>
            <a:picLocks noGrp="1" noChangeAspect="1" noChangeArrowheads="1"/>
          </p:cNvPicPr>
          <p:nvPr>
            <p:ph idx="1"/>
          </p:nvPr>
        </p:nvPicPr>
        <p:blipFill>
          <a:blip r:embed="rId2" cstate="print"/>
          <a:srcRect/>
          <a:stretch>
            <a:fillRect/>
          </a:stretch>
        </p:blipFill>
        <p:spPr bwMode="auto">
          <a:xfrm>
            <a:off x="1571604" y="1785926"/>
            <a:ext cx="4286280" cy="3500462"/>
          </a:xfrm>
          <a:prstGeom prst="rect">
            <a:avLst/>
          </a:prstGeom>
          <a:noFill/>
        </p:spPr>
      </p:pic>
    </p:spTree>
    <p:extLst>
      <p:ext uri="{BB962C8B-B14F-4D97-AF65-F5344CB8AC3E}">
        <p14:creationId xmlns:p14="http://schemas.microsoft.com/office/powerpoint/2010/main" val="126104734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57166"/>
            <a:ext cx="7400948" cy="6098570"/>
          </a:xfrm>
        </p:spPr>
        <p:txBody>
          <a:bodyPr>
            <a:normAutofit/>
          </a:bodyPr>
          <a:lstStyle/>
          <a:p>
            <a:pPr lvl="0" algn="r" rtl="1">
              <a:buNone/>
            </a:pPr>
            <a:r>
              <a:rPr lang="fa-IR" sz="3200" dirty="0" smtClean="0">
                <a:cs typeface="B Mitra" pitchFamily="2" charset="-78"/>
              </a:rPr>
              <a:t/>
            </a:r>
            <a:br>
              <a:rPr lang="fa-IR" sz="3200" dirty="0" smtClean="0">
                <a:cs typeface="B Mitra" pitchFamily="2" charset="-78"/>
              </a:rPr>
            </a:br>
            <a:r>
              <a:rPr lang="fa-IR" sz="3200" dirty="0" smtClean="0">
                <a:cs typeface="B Mitra" pitchFamily="2" charset="-78"/>
              </a:rPr>
              <a:t>استفاده از عكس العمل هاي كودك براي باز كردن كامل دهان به منظور گرفتن پستان نكته مهمي است كه بايستي به آن توجه شود. . مادر نبايستي كودك را مجبور به شير خوردن كرده و چانه او را براي باز كردن به سمت پائين بكشد . </a:t>
            </a:r>
            <a:endParaRPr lang="en-US" sz="3200" dirty="0" smtClean="0">
              <a:cs typeface="B Mitra" pitchFamily="2" charset="-78"/>
            </a:endParaRPr>
          </a:p>
          <a:p>
            <a:pPr lvl="0" algn="r" rtl="1"/>
            <a:r>
              <a:rPr lang="fa-IR" sz="3200" dirty="0" smtClean="0">
                <a:cs typeface="B Mitra" pitchFamily="2" charset="-78"/>
              </a:rPr>
              <a:t>به مادر نشان دهيد كه به محض بازكردن كامل دهان توسط كودك ، او راسريع به سمت سينه نزديك كند.</a:t>
            </a:r>
            <a:endParaRPr lang="en-US" sz="3200" dirty="0" smtClean="0">
              <a:cs typeface="B Mitra" pitchFamily="2" charset="-78"/>
            </a:endParaRPr>
          </a:p>
          <a:p>
            <a:pPr lvl="0" algn="r" rtl="1"/>
            <a:r>
              <a:rPr lang="fa-IR" sz="3200" dirty="0" smtClean="0">
                <a:cs typeface="B Mitra" pitchFamily="2" charset="-78"/>
              </a:rPr>
              <a:t>مادر نبايستي پستان خود را به كودك نزديك كند بلكه اين كودك است كه بايستي به سمت پستان نزديك شود. </a:t>
            </a:r>
            <a:endParaRPr lang="en-US" sz="3200" dirty="0" smtClean="0">
              <a:cs typeface="B Mitra" pitchFamily="2" charset="-78"/>
            </a:endParaRPr>
          </a:p>
        </p:txBody>
      </p:sp>
    </p:spTree>
    <p:extLst>
      <p:ext uri="{BB962C8B-B14F-4D97-AF65-F5344CB8AC3E}">
        <p14:creationId xmlns:p14="http://schemas.microsoft.com/office/powerpoint/2010/main" val="3666848222"/>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E:\BF\شیردهی عکس\FPR042001_105f.jpg"/>
          <p:cNvPicPr>
            <a:picLocks noGrp="1" noChangeAspect="1" noChangeArrowheads="1"/>
          </p:cNvPicPr>
          <p:nvPr>
            <p:ph idx="1"/>
          </p:nvPr>
        </p:nvPicPr>
        <p:blipFill>
          <a:blip r:embed="rId2" cstate="print"/>
          <a:srcRect/>
          <a:stretch>
            <a:fillRect/>
          </a:stretch>
        </p:blipFill>
        <p:spPr bwMode="auto">
          <a:xfrm>
            <a:off x="1857356" y="1500174"/>
            <a:ext cx="4572032" cy="3929090"/>
          </a:xfrm>
          <a:prstGeom prst="rect">
            <a:avLst/>
          </a:prstGeom>
          <a:noFill/>
        </p:spPr>
      </p:pic>
    </p:spTree>
    <p:extLst>
      <p:ext uri="{BB962C8B-B14F-4D97-AF65-F5344CB8AC3E}">
        <p14:creationId xmlns:p14="http://schemas.microsoft.com/office/powerpoint/2010/main" val="4179303133"/>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0034" y="857232"/>
            <a:ext cx="7239000" cy="4846320"/>
          </a:xfrm>
        </p:spPr>
        <p:txBody>
          <a:bodyPr>
            <a:normAutofit/>
          </a:bodyPr>
          <a:lstStyle/>
          <a:p>
            <a:pPr lvl="0" algn="r" rtl="1"/>
            <a:endParaRPr lang="en-US" sz="3600" dirty="0" smtClean="0">
              <a:cs typeface="B Mitra" pitchFamily="2" charset="-78"/>
            </a:endParaRPr>
          </a:p>
          <a:p>
            <a:pPr lvl="0" algn="r" rtl="1"/>
            <a:r>
              <a:rPr lang="fa-IR" sz="3600" dirty="0" smtClean="0">
                <a:cs typeface="B Mitra" pitchFamily="2" charset="-78"/>
              </a:rPr>
              <a:t>همزمان با نزديك كردن كودك به سمت پستان ، لب پائين با زير نيپل و بيني مقابل نوك سينه قرار گيرد به نحوي كه نيپل به سمت سقف دهان كودك نشانه گيري شده و زبان زير هاله پستان و چانه شيرخوار، سينه مادر را لمس كند . </a:t>
            </a:r>
            <a:endParaRPr lang="en-US" sz="3600" dirty="0" smtClean="0">
              <a:cs typeface="B Mitra" pitchFamily="2" charset="-78"/>
            </a:endParaRPr>
          </a:p>
          <a:p>
            <a:pPr lvl="0" algn="r" rtl="1"/>
            <a:r>
              <a:rPr lang="fa-IR" sz="3600" dirty="0" smtClean="0">
                <a:cs typeface="B Mitra" pitchFamily="2" charset="-78"/>
              </a:rPr>
              <a:t>كودك را از قسمت پشت شانه و نه پشت سر گرفته و مواظب باشيد كه سر به ست جلو هل داده نشود. </a:t>
            </a:r>
            <a:endParaRPr lang="en-US" sz="3600" dirty="0" smtClean="0">
              <a:cs typeface="B Mitra" pitchFamily="2" charset="-78"/>
            </a:endParaRPr>
          </a:p>
        </p:txBody>
      </p:sp>
    </p:spTree>
    <p:extLst>
      <p:ext uri="{BB962C8B-B14F-4D97-AF65-F5344CB8AC3E}">
        <p14:creationId xmlns:p14="http://schemas.microsoft.com/office/powerpoint/2010/main" val="3083524659"/>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E:\BF\شیردهی عکس\h5550926.jpg"/>
          <p:cNvPicPr>
            <a:picLocks noGrp="1" noChangeAspect="1" noChangeArrowheads="1"/>
          </p:cNvPicPr>
          <p:nvPr>
            <p:ph idx="1"/>
          </p:nvPr>
        </p:nvPicPr>
        <p:blipFill>
          <a:blip r:embed="rId2" cstate="print"/>
          <a:srcRect/>
          <a:stretch>
            <a:fillRect/>
          </a:stretch>
        </p:blipFill>
        <p:spPr bwMode="auto">
          <a:xfrm>
            <a:off x="928662" y="1643050"/>
            <a:ext cx="5842000" cy="3810000"/>
          </a:xfrm>
          <a:prstGeom prst="rect">
            <a:avLst/>
          </a:prstGeom>
          <a:noFill/>
        </p:spPr>
      </p:pic>
    </p:spTree>
    <p:extLst>
      <p:ext uri="{BB962C8B-B14F-4D97-AF65-F5344CB8AC3E}">
        <p14:creationId xmlns:p14="http://schemas.microsoft.com/office/powerpoint/2010/main" val="3229755106"/>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E:\BF\شیردهی عکس\32.jpg"/>
          <p:cNvPicPr>
            <a:picLocks noGrp="1" noChangeAspect="1" noChangeArrowheads="1"/>
          </p:cNvPicPr>
          <p:nvPr>
            <p:ph idx="1"/>
          </p:nvPr>
        </p:nvPicPr>
        <p:blipFill>
          <a:blip r:embed="rId2" cstate="print"/>
          <a:srcRect/>
          <a:stretch>
            <a:fillRect/>
          </a:stretch>
        </p:blipFill>
        <p:spPr bwMode="auto">
          <a:xfrm>
            <a:off x="457200" y="2466028"/>
            <a:ext cx="7239000" cy="3134032"/>
          </a:xfrm>
          <a:prstGeom prst="rect">
            <a:avLst/>
          </a:prstGeom>
          <a:noFill/>
        </p:spPr>
      </p:pic>
    </p:spTree>
    <p:extLst>
      <p:ext uri="{BB962C8B-B14F-4D97-AF65-F5344CB8AC3E}">
        <p14:creationId xmlns:p14="http://schemas.microsoft.com/office/powerpoint/2010/main" val="1522977569"/>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r" rtl="1"/>
            <a:r>
              <a:rPr lang="fa-IR" b="1" dirty="0" smtClean="0">
                <a:cs typeface="B Titr" pitchFamily="2" charset="-78"/>
              </a:rPr>
              <a:t>روش هاي ديگر شيردهي به روش نشسته</a:t>
            </a:r>
            <a:endParaRPr lang="en-US" dirty="0">
              <a:cs typeface="B Titr" pitchFamily="2" charset="-78"/>
            </a:endParaRPr>
          </a:p>
        </p:txBody>
      </p:sp>
    </p:spTree>
    <p:extLst>
      <p:ext uri="{BB962C8B-B14F-4D97-AF65-F5344CB8AC3E}">
        <p14:creationId xmlns:p14="http://schemas.microsoft.com/office/powerpoint/2010/main" val="237850684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516</TotalTime>
  <Words>8456</Words>
  <Application>Microsoft Office PowerPoint</Application>
  <PresentationFormat>On-screen Show (4:3)</PresentationFormat>
  <Paragraphs>632</Paragraphs>
  <Slides>168</Slides>
  <Notes>21</Notes>
  <HiddenSlides>8</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168</vt:i4>
      </vt:variant>
    </vt:vector>
  </HeadingPairs>
  <TitlesOfParts>
    <vt:vector size="183" baseType="lpstr">
      <vt:lpstr>2  Titr</vt:lpstr>
      <vt:lpstr>Arial</vt:lpstr>
      <vt:lpstr>B Lotus</vt:lpstr>
      <vt:lpstr>B Mitra</vt:lpstr>
      <vt:lpstr>B Nazanin</vt:lpstr>
      <vt:lpstr>B Titr</vt:lpstr>
      <vt:lpstr>Calibri</vt:lpstr>
      <vt:lpstr>Georgia</vt:lpstr>
      <vt:lpstr>Lucida Sans Unicode</vt:lpstr>
      <vt:lpstr>Stencil</vt:lpstr>
      <vt:lpstr>Times New Roman</vt:lpstr>
      <vt:lpstr>Verdana</vt:lpstr>
      <vt:lpstr>Wingdings 2</vt:lpstr>
      <vt:lpstr>Wingdings 3</vt:lpstr>
      <vt:lpstr>Concourse</vt:lpstr>
      <vt:lpstr>مهارت های شنیداری ویادگیری </vt:lpstr>
      <vt:lpstr>اهداف مشاوره </vt:lpstr>
      <vt:lpstr>شش مهارت مربوط به گوش دادن و یادگیری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مهارت هاي كلامي</vt:lpstr>
      <vt:lpstr>PowerPoint Presentation</vt:lpstr>
      <vt:lpstr>پرسیدن سوالات باز</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حمایت و ایجاد اعتماد به نفس در مادر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شش مهارت مرتبط با تقویت اعتماد به نفس در مادر </vt:lpstr>
      <vt:lpstr>وضعیت شیرخوار به هنگام شیر خوردن     </vt:lpstr>
      <vt:lpstr>چگونگي كمك به مادر در خصوص نحوه قرار گرفتن شيرخوار بر روي پستان</vt:lpstr>
      <vt:lpstr>PowerPoint Presentation</vt:lpstr>
      <vt:lpstr>PowerPoint Presentation</vt:lpstr>
      <vt:lpstr>PowerPoint Presentation</vt:lpstr>
      <vt:lpstr>چگونگي نگه داشتن پستان را به مادر نشان دهيد : </vt:lpstr>
      <vt:lpstr>PowerPoint Presentation</vt:lpstr>
      <vt:lpstr>چگونگي كمك به كودك براي گرفتن پستان را توضيح يا نشان دهيد : </vt:lpstr>
      <vt:lpstr>PowerPoint Presentation</vt:lpstr>
      <vt:lpstr>چگونگي نگه داشتن شيرخوار در آغوش را به او توضيح و در صورت لزوم نشان دهيد :</vt:lpstr>
      <vt:lpstr>PowerPoint Presentation</vt:lpstr>
      <vt:lpstr>نکات مورد توجه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پيشگيري و رفع مشكلات شایع پستاني در شیردهی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مهمترین اقدام دراحتقان پستان با ادم هاله: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درد و زخم نوک پستان منجر به کوتاه شدن طول مدت شیردهی و یکی از شایعترین علل از شیر گرفتن زودرس است</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مهارت های شنیداری ویادگیری</dc:title>
  <dc:creator>user</dc:creator>
  <cp:lastModifiedBy>Windows User</cp:lastModifiedBy>
  <cp:revision>67</cp:revision>
  <dcterms:created xsi:type="dcterms:W3CDTF">2010-04-01T02:00:40Z</dcterms:created>
  <dcterms:modified xsi:type="dcterms:W3CDTF">2023-07-19T06:11:34Z</dcterms:modified>
</cp:coreProperties>
</file>